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" name="Shape 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entury Gothic"/>
      </a:defRPr>
    </a:lvl1pPr>
    <a:lvl2pPr indent="228600" latinLnBrk="0">
      <a:defRPr sz="1200">
        <a:latin typeface="+mn-lt"/>
        <a:ea typeface="+mn-ea"/>
        <a:cs typeface="+mn-cs"/>
        <a:sym typeface="Century Gothic"/>
      </a:defRPr>
    </a:lvl2pPr>
    <a:lvl3pPr indent="457200" latinLnBrk="0">
      <a:defRPr sz="1200">
        <a:latin typeface="+mn-lt"/>
        <a:ea typeface="+mn-ea"/>
        <a:cs typeface="+mn-cs"/>
        <a:sym typeface="Century Gothic"/>
      </a:defRPr>
    </a:lvl3pPr>
    <a:lvl4pPr indent="685800" latinLnBrk="0">
      <a:defRPr sz="1200">
        <a:latin typeface="+mn-lt"/>
        <a:ea typeface="+mn-ea"/>
        <a:cs typeface="+mn-cs"/>
        <a:sym typeface="Century Gothic"/>
      </a:defRPr>
    </a:lvl4pPr>
    <a:lvl5pPr indent="914400" latinLnBrk="0">
      <a:defRPr sz="1200">
        <a:latin typeface="+mn-lt"/>
        <a:ea typeface="+mn-ea"/>
        <a:cs typeface="+mn-cs"/>
        <a:sym typeface="Century Gothic"/>
      </a:defRPr>
    </a:lvl5pPr>
    <a:lvl6pPr indent="1143000" latinLnBrk="0">
      <a:defRPr sz="1200">
        <a:latin typeface="+mn-lt"/>
        <a:ea typeface="+mn-ea"/>
        <a:cs typeface="+mn-cs"/>
        <a:sym typeface="Century Gothic"/>
      </a:defRPr>
    </a:lvl6pPr>
    <a:lvl7pPr indent="1371600" latinLnBrk="0">
      <a:defRPr sz="1200">
        <a:latin typeface="+mn-lt"/>
        <a:ea typeface="+mn-ea"/>
        <a:cs typeface="+mn-cs"/>
        <a:sym typeface="Century Gothic"/>
      </a:defRPr>
    </a:lvl7pPr>
    <a:lvl8pPr indent="1600200" latinLnBrk="0">
      <a:defRPr sz="1200">
        <a:latin typeface="+mn-lt"/>
        <a:ea typeface="+mn-ea"/>
        <a:cs typeface="+mn-cs"/>
        <a:sym typeface="Century Gothic"/>
      </a:defRPr>
    </a:lvl8pPr>
    <a:lvl9pPr indent="1828800" latinLnBrk="0">
      <a:defRPr sz="1200">
        <a:latin typeface="+mn-lt"/>
        <a:ea typeface="+mn-ea"/>
        <a:cs typeface="+mn-cs"/>
        <a:sym typeface="Century Gothic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안녕하세요. 안동선입니다.</a:t>
            </a:r>
          </a:p>
          <a:p>
            <a:pPr/>
            <a:r>
              <a:t>심장병 예측 프로젝트에 대해서 발표 시작하겠습니다.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비만도를 나타내는 지표이므로 BMI 지표가 높을수록 심장병이 걸릴 확률이 높을 것이라고 예상해서</a:t>
            </a:r>
          </a:p>
          <a:p>
            <a:pPr/>
            <a:r>
              <a:t>가설1. BMI 수치가 높을수록 심장병일 확률이 높을 것이다.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하지만 둘의 분포의 유의미한 차이가 없는 것을 확인했습니다.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심장병, 피부암, 신장병 모두 나이가 들수록 걸릴 확률이 높아진다.</a:t>
            </a:r>
          </a:p>
          <a:p>
            <a:pPr/>
            <a:r>
              <a:t>피부암 항목은 제거해 주었다.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배경 지식을 바탕으로 남성이 여성보다 심장병으로 많이 죽는 다는 것을 알고 있었다.</a:t>
            </a:r>
          </a:p>
          <a:p>
            <a:pPr/>
            <a:r>
              <a:t>* 성별에 따른 심장병 확률 </a:t>
            </a:r>
            <a:br/>
            <a:r>
              <a:t>가설 3. 남성이 여성보다 심장병이 걸릴 확률이 높을 것이다.</a:t>
            </a:r>
          </a:p>
          <a:p>
            <a:pPr/>
            <a:r>
              <a:t>분석결과 남성이 2배정도 위험한 것을 확인했다.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담배가 심혈관계 질환을 유발한다는 것을 알고 있어</a:t>
            </a:r>
          </a:p>
          <a:p>
            <a:pPr/>
            <a:r>
              <a:t>*  가설4. 담배를 피운 경우 심장병일 확률이 높을 것으로 예상하고 분석을 진행했다.</a:t>
            </a:r>
            <a:br/>
            <a:r>
              <a:t>분석결과 담배를 5갑 이상 핀 경우 심장병의 확률이 2배 증가했다.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걷거나 계단을 오를 때 불편함이 있는 사람은 운동을 하지 못하게 되고 심폐기능이 떨어집니다.</a:t>
            </a:r>
          </a:p>
          <a:p>
            <a:pPr/>
            <a:r>
              <a:t>* 가설 5.걷기 불편한 경우 심장병일 확률이 높을 것으로 예상하고 분석을 진행했습니다.</a:t>
            </a:r>
          </a:p>
          <a:p>
            <a:pPr/>
            <a:r>
              <a:t>분석결과 심장병이 있는 사람들이 걷거나 계단을 오를 때 불편함이 있는 사람의 비율이 높았습니다.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상관계수를 구해서 심장병과 통계적으로 유의미한 관련이 없다고 판단한 항목은 제거해 주었습니다.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타겟의 분포가 한쪽으로 치우쳐진 불균형 데이터여서 이것을 해결하기 위해서 3가지 방법을 시도했습니다.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기준모델은 모든 결과를 심장병이 없다고 예측하는 모델로 성능의 하한점을 설정하기 위해서 비교대상을 만든 것입니다.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불균형 문제를 해결하기 위해서 타겟인 심장병 데이터에 가중치를 주고 학습했습니다.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" name="Shape 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오늘 발표는 다음과 다음과 같은 순서로 구성되어 있습니다.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가중치만 이용해서 만들 모델 4가지 중 LihgtGBM모델의 성능이 가장 뛰어났다.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방법 설명 후</a:t>
            </a:r>
          </a:p>
          <a:p>
            <a:pPr/>
            <a:r>
              <a:t>학습 데이터와 테스트 데이터를 분리한 후 오버 샘플링을 했어야 했는데 전체 데이터를 오버샘플링 하고 학습을 진행해서 데이터 누수가 발생했던 모델입니다.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버 샘플링을 이용한 모델 4가지중</a:t>
            </a:r>
          </a:p>
          <a:p>
            <a:pPr/>
            <a:r>
              <a:t>랜덤포레스트 모델과 XGBoost모델의 성능이 거의 비슷하게 나왔으나 속도가 더 빠른 랜덤포레스트 모델을 선정했습니다.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방법 설명 후</a:t>
            </a:r>
          </a:p>
          <a:p>
            <a:pPr/>
            <a:r>
              <a:t>이를 통해 데이터의 손실을 최소화 하면서 성능을 끌어올렸습니다.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언더샘플링과 가중치를 이용한 모델 4가지 중 LihgtGBM모델의 성능이 가장 뛰어났습니다. </a:t>
            </a:r>
          </a:p>
          <a:p>
            <a:pPr/>
            <a:r>
              <a:t>그리고 세가지 방법중 가장 성능이 우수하게 나왔습니다.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최종 모델의 하이퍼 파라미터 값들입니다.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hape 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왼쪽이 하이퍼파라미터 튜닝 전 , 오른쪽이 후입니다.</a:t>
            </a:r>
          </a:p>
          <a:p>
            <a:pPr/>
            <a:r>
              <a:t>심장병인 사람을 잘 분류하게 되었지만 심장병이 아닌 사람도 심장병이라고 분류하는 경우가 증가했습니다.</a:t>
            </a:r>
          </a:p>
          <a:p>
            <a:pPr/>
            <a:r>
              <a:t>총 검사해야 하는 사람의 수가 467명 늘었습니다. → 1.6% 증가로 그렇게 큰 수는 아닙니다.</a:t>
            </a:r>
          </a:p>
          <a:p>
            <a:pPr/>
            <a:r>
              <a:t>이것을 성능 지표를 통해 살펴보면 다음과 같습니다.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이렇게 재현율이 올라간 대신 정밀도가 떨어진 모습을 확인했습니다.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Shape 3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예상했던대로 심장병 발병에 가장 많은 영향을 주는 요소는 나이였습니다.</a:t>
            </a:r>
          </a:p>
          <a:p>
            <a:pPr/>
            <a:r>
              <a:t>그리고 성별과 흡연, 걷기 힘듦등의 지표도 중요하게 고려됨을 알 수 있습니다.</a:t>
            </a:r>
          </a:p>
          <a:p>
            <a:pPr/>
            <a:r>
              <a:t>마지막으로 평균 건강과 당뇨에 대해서는 예상하지 못했지만 중요하게 고려됨을 알 수 있었습니다.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2020년 통계청의 사망원인 통계결과 보고서에 따르면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새로운 환자의 설문조사 결과를 바탕으로 심장병의 유무를 예측하는 모델을 만들고 모델을 해석해서 심장병에 악영향을 미치는 요인과 심장병을 예방하는 요인을 파악해 보았습니다.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2020년 미국의 CDC에서 진행한 설문조사 결과를 토대로 만들어진 데이터셋입니다.</a:t>
            </a:r>
          </a:p>
          <a:p>
            <a:pPr/>
            <a:r>
              <a:t>원래 데이터 세트는 거의 300개 변수를 가지고 있는데 18개 변수로 축소된 어느 정도 정제된 데이터 셋이며 32만분의 데이터 입니다.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설문조사 Y/N -&gt; 1/0 으로 처리해주었습니다.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심장병의 유무를 파악해서  심장병인지/아닌지 분류 하는 문제입니다.</a:t>
            </a:r>
          </a:p>
          <a:p>
            <a:pPr/>
            <a:r>
              <a:t>여러가지 모델을 하이퍼 파라미터 튜닝을 해서 성능을 끌어 올린 후 비교해서 가장 성능이 좋은 모델을 선택할 것입니다.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이미 알고있는 데이터로 예측을 하는 경우 정답을 알고 문제를 푸는것과 같기 때문에 제거해 주었습니다.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BMI 수치를 범위에 따라서 나눠주었습니다.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" y="1239"/>
            <a:ext cx="12187592" cy="685552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제목 텍스트"/>
          <p:cNvSpPr txBox="1"/>
          <p:nvPr>
            <p:ph type="title"/>
          </p:nvPr>
        </p:nvSpPr>
        <p:spPr>
          <a:xfrm>
            <a:off x="6200121" y="1991846"/>
            <a:ext cx="5074959" cy="1945502"/>
          </a:xfrm>
          <a:prstGeom prst="rect">
            <a:avLst/>
          </a:prstGeom>
        </p:spPr>
        <p:txBody>
          <a:bodyPr anchor="t"/>
          <a:lstStyle>
            <a:lvl1pPr algn="ctr">
              <a:defRPr sz="5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6640510" y="4072628"/>
            <a:ext cx="4194181" cy="73476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1200">
                <a:solidFill>
                  <a:srgbClr val="A49B8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497745" algn="ctr">
              <a:spcBef>
                <a:spcPts val="0"/>
              </a:spcBef>
              <a:buSzTx/>
              <a:buFontTx/>
              <a:buNone/>
              <a:defRPr sz="1200">
                <a:solidFill>
                  <a:srgbClr val="A49B8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995490" algn="ctr">
              <a:spcBef>
                <a:spcPts val="0"/>
              </a:spcBef>
              <a:buSzTx/>
              <a:buFontTx/>
              <a:buNone/>
              <a:defRPr sz="1200">
                <a:solidFill>
                  <a:srgbClr val="A49B8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1493235" algn="ctr">
              <a:spcBef>
                <a:spcPts val="0"/>
              </a:spcBef>
              <a:buSzTx/>
              <a:buFontTx/>
              <a:buNone/>
              <a:defRPr sz="1200">
                <a:solidFill>
                  <a:srgbClr val="A49B8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1990981" algn="ctr">
              <a:spcBef>
                <a:spcPts val="0"/>
              </a:spcBef>
              <a:buSzTx/>
              <a:buFontTx/>
              <a:buNone/>
              <a:defRPr sz="1200">
                <a:solidFill>
                  <a:srgbClr val="A49B8C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" y="1239"/>
            <a:ext cx="12187592" cy="685552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" y="1239"/>
            <a:ext cx="12187592" cy="6855522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본문 첫 번째 줄…"/>
          <p:cNvSpPr txBox="1"/>
          <p:nvPr>
            <p:ph type="body" idx="1"/>
          </p:nvPr>
        </p:nvSpPr>
        <p:spPr>
          <a:xfrm>
            <a:off x="609601" y="1485235"/>
            <a:ext cx="10972801" cy="4823419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buSzTx/>
              <a:buFontTx/>
              <a:buNone/>
              <a:defRPr i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73308" indent="124436">
              <a:spcBef>
                <a:spcPts val="400"/>
              </a:spcBef>
              <a:buSzTx/>
              <a:buFontTx/>
              <a:buNone/>
              <a:defRPr i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373308" indent="622181">
              <a:spcBef>
                <a:spcPts val="400"/>
              </a:spcBef>
              <a:buSzTx/>
              <a:buFontTx/>
              <a:buNone/>
              <a:defRPr i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73308" indent="1119927">
              <a:spcBef>
                <a:spcPts val="400"/>
              </a:spcBef>
              <a:buSzTx/>
              <a:buFontTx/>
              <a:buNone/>
              <a:defRPr i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73308" indent="1617672">
              <a:spcBef>
                <a:spcPts val="400"/>
              </a:spcBef>
              <a:buSzTx/>
              <a:buFontTx/>
              <a:buNone/>
              <a:defRPr i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609600" y="261382"/>
            <a:ext cx="10972801" cy="798569"/>
          </a:xfrm>
          <a:prstGeom prst="rect">
            <a:avLst/>
          </a:prstGeom>
        </p:spPr>
        <p:txBody>
          <a:bodyPr/>
          <a:lstStyle>
            <a:lvl1pPr>
              <a:defRPr b="1" sz="3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xfrm>
            <a:off x="11296969" y="6466122"/>
            <a:ext cx="285432" cy="2900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" y="1239"/>
            <a:ext cx="12187592" cy="6855522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제목 텍스트"/>
          <p:cNvSpPr txBox="1"/>
          <p:nvPr>
            <p:ph type="title"/>
          </p:nvPr>
        </p:nvSpPr>
        <p:spPr>
          <a:xfrm>
            <a:off x="609601" y="261382"/>
            <a:ext cx="10972801" cy="798569"/>
          </a:xfrm>
          <a:prstGeom prst="rect">
            <a:avLst/>
          </a:prstGeom>
        </p:spPr>
        <p:txBody>
          <a:bodyPr/>
          <a:lstStyle>
            <a:lvl1pPr>
              <a:defRPr b="1" sz="3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9" name="본문 첫 번째 줄…"/>
          <p:cNvSpPr txBox="1"/>
          <p:nvPr>
            <p:ph type="body" idx="1"/>
          </p:nvPr>
        </p:nvSpPr>
        <p:spPr>
          <a:xfrm>
            <a:off x="609601" y="1485235"/>
            <a:ext cx="10972798" cy="4823419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buSzTx/>
              <a:buFontTx/>
              <a:buNone/>
              <a:defRPr i="1" sz="2000">
                <a:solidFill>
                  <a:srgbClr val="698E9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73308" indent="124436">
              <a:spcBef>
                <a:spcPts val="400"/>
              </a:spcBef>
              <a:buSzTx/>
              <a:buFontTx/>
              <a:buNone/>
              <a:defRPr i="1" sz="2000">
                <a:solidFill>
                  <a:srgbClr val="698E9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373308" indent="622181">
              <a:spcBef>
                <a:spcPts val="400"/>
              </a:spcBef>
              <a:buSzTx/>
              <a:buFontTx/>
              <a:buNone/>
              <a:defRPr i="1" sz="2000">
                <a:solidFill>
                  <a:srgbClr val="698E9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73308" indent="1119927">
              <a:spcBef>
                <a:spcPts val="400"/>
              </a:spcBef>
              <a:buSzTx/>
              <a:buFontTx/>
              <a:buNone/>
              <a:defRPr i="1" sz="2000">
                <a:solidFill>
                  <a:srgbClr val="698E9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73308" indent="1617672">
              <a:spcBef>
                <a:spcPts val="400"/>
              </a:spcBef>
              <a:buSzTx/>
              <a:buFontTx/>
              <a:buNone/>
              <a:defRPr i="1" sz="2000">
                <a:solidFill>
                  <a:srgbClr val="698E9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xfrm>
            <a:off x="11296969" y="6466122"/>
            <a:ext cx="285432" cy="2900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" y="1239"/>
            <a:ext cx="12187592" cy="685552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제목 텍스트"/>
          <p:cNvSpPr txBox="1"/>
          <p:nvPr>
            <p:ph type="title"/>
          </p:nvPr>
        </p:nvSpPr>
        <p:spPr>
          <a:xfrm>
            <a:off x="5876744" y="2242867"/>
            <a:ext cx="5648381" cy="2507218"/>
          </a:xfrm>
          <a:prstGeom prst="rect">
            <a:avLst/>
          </a:prstGeom>
        </p:spPr>
        <p:txBody>
          <a:bodyPr anchor="t"/>
          <a:lstStyle>
            <a:lvl1pPr algn="ctr">
              <a:defRPr sz="7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" y="0"/>
            <a:ext cx="12187592" cy="685552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제목 텍스트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9785" tIns="49785" rIns="49785" bIns="49785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9785" tIns="49785" rIns="49785" bIns="49785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11296969" y="6430403"/>
            <a:ext cx="285432" cy="290071"/>
          </a:xfrm>
          <a:prstGeom prst="rect">
            <a:avLst/>
          </a:prstGeom>
          <a:ln w="12700">
            <a:miter lim="400000"/>
          </a:ln>
        </p:spPr>
        <p:txBody>
          <a:bodyPr wrap="none" lIns="49785" tIns="49785" rIns="49785" bIns="49785" anchor="ctr">
            <a:spAutoFit/>
          </a:bodyPr>
          <a:lstStyle>
            <a:lvl1pPr algn="r">
              <a:defRPr sz="13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 xmlns:p14="http://schemas.microsoft.com/office/powerpoint/2010/main" spd="med" advClick="1"/>
  <p:txStyles>
    <p:titleStyle>
      <a:lvl1pPr marL="0" marR="0" indent="0" algn="l" defTabSz="995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7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995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7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995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7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995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7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995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7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995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7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995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7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995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7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995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7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373308" marR="0" indent="-373308" algn="l" defTabSz="99549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1pPr>
      <a:lvl2pPr marL="902163" marR="0" indent="-404418" algn="l" defTabSz="99549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2pPr>
      <a:lvl3pPr marL="1319025" marR="0" indent="-323534" algn="l" defTabSz="99549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3pPr>
      <a:lvl4pPr marL="1816771" marR="0" indent="-323534" algn="l" defTabSz="99549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4pPr>
      <a:lvl5pPr marL="2314516" marR="0" indent="-323534" algn="l" defTabSz="99549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5pPr>
      <a:lvl6pPr marL="2782849" marR="0" indent="-294122" algn="l" defTabSz="99549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6pPr>
      <a:lvl7pPr marL="3280595" marR="0" indent="-294122" algn="l" defTabSz="99549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7pPr>
      <a:lvl8pPr marL="3778340" marR="0" indent="-294122" algn="l" defTabSz="99549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8pPr>
      <a:lvl9pPr marL="4276086" marR="0" indent="-294122" algn="l" defTabSz="99549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Relationship Id="rId4" Type="http://schemas.openxmlformats.org/officeDocument/2006/relationships/hyperlink" Target="mailto:eastsun0509@gmail.com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github.com/An-Dongsun/Section2-Project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kaggle.com/datasets/kamilpytlak/personal-key-indicators-of-heart-disease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"/><Relationship Id="rId4" Type="http://schemas.openxmlformats.org/officeDocument/2006/relationships/hyperlink" Target="http://www.hanhodaily.com/news/articleView.html?idxno=48226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tif"/><Relationship Id="rId4" Type="http://schemas.openxmlformats.org/officeDocument/2006/relationships/hyperlink" Target="http://www.hanhodaily.com/news/articleView.html?idxno=48226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tif"/><Relationship Id="rId4" Type="http://schemas.openxmlformats.org/officeDocument/2006/relationships/image" Target="../media/image1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6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8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tif"/><Relationship Id="rId4" Type="http://schemas.openxmlformats.org/officeDocument/2006/relationships/image" Target="../media/image2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tif"/><Relationship Id="rId4" Type="http://schemas.openxmlformats.org/officeDocument/2006/relationships/image" Target="../media/image21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0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eastsun0509@gmail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github.com/An-Dongsun/Section2-Project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6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Heart Disease</a:t>
            </a:r>
          </a:p>
          <a:p>
            <a:pPr/>
            <a:r>
              <a:t>예측 모델</a:t>
            </a:r>
          </a:p>
        </p:txBody>
      </p:sp>
      <p:sp>
        <p:nvSpPr>
          <p:cNvPr id="69" name="부제목 7"/>
          <p:cNvSpPr txBox="1"/>
          <p:nvPr>
            <p:ph type="subTitle" sz="quarter" idx="1"/>
          </p:nvPr>
        </p:nvSpPr>
        <p:spPr>
          <a:xfrm>
            <a:off x="6640510" y="4072628"/>
            <a:ext cx="4194181" cy="1079894"/>
          </a:xfrm>
          <a:prstGeom prst="rect">
            <a:avLst/>
          </a:prstGeom>
        </p:spPr>
        <p:txBody>
          <a:bodyPr/>
          <a:lstStyle/>
          <a:p>
            <a:pPr defTabSz="856122">
              <a:defRPr b="1" sz="3354">
                <a:solidFill>
                  <a:srgbClr val="FFFFFF"/>
                </a:solidFill>
              </a:defRPr>
            </a:pPr>
            <a:r>
              <a:t>Machine Learning</a:t>
            </a:r>
          </a:p>
          <a:p>
            <a:pPr defTabSz="856122">
              <a:defRPr b="1" sz="3354">
                <a:solidFill>
                  <a:srgbClr val="FFFFFF"/>
                </a:solidFill>
              </a:defRPr>
            </a:pPr>
            <a:r>
              <a:t> Project</a:t>
            </a:r>
          </a:p>
        </p:txBody>
      </p:sp>
      <p:sp>
        <p:nvSpPr>
          <p:cNvPr id="70" name="AIB_13_안동선"/>
          <p:cNvSpPr txBox="1"/>
          <p:nvPr/>
        </p:nvSpPr>
        <p:spPr>
          <a:xfrm>
            <a:off x="9557321" y="5789929"/>
            <a:ext cx="1823179" cy="42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1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AIB_13_안동선</a:t>
            </a:r>
          </a:p>
        </p:txBody>
      </p:sp>
      <p:pic>
        <p:nvPicPr>
          <p:cNvPr id="7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0483" y="6190146"/>
            <a:ext cx="1451035" cy="580415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Email : eastsun0509@gmail.com…"/>
          <p:cNvSpPr txBox="1"/>
          <p:nvPr/>
        </p:nvSpPr>
        <p:spPr>
          <a:xfrm>
            <a:off x="-27837" y="6218733"/>
            <a:ext cx="531816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Email :</a:t>
            </a: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eastsun0509@gmail.com</a:t>
            </a:r>
          </a:p>
          <a:p>
            <a:pPr marL="180473" indent="-180473">
              <a:buSzPct val="60000"/>
              <a:buBlip>
                <a:blip r:embed="rId5"/>
              </a:buBlip>
              <a:defRPr sz="1500"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Github :</a:t>
            </a: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https://github.com/An-Dongsun/Section2-Project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데이터 설명</a:t>
            </a:r>
          </a:p>
        </p:txBody>
      </p:sp>
      <p:sp>
        <p:nvSpPr>
          <p:cNvPr id="111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0" indent="0" defTabSz="355600">
              <a:spcBef>
                <a:spcPts val="200"/>
              </a:spcBef>
              <a:defRPr b="1"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/>
              <a:t>💾</a:t>
            </a:r>
            <a:r>
              <a:t> Data collection</a:t>
            </a: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3000">
                <a:solidFill>
                  <a:srgbClr val="E4AF0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  <a:hlinkClick r:id="rId2" invalidUrl="" action="" tgtFrame="" tooltip="" history="1" highlightClick="0" endSnd="0"/>
              </a:rPr>
              <a:t>데이터</a:t>
            </a:r>
            <a:r>
              <a:rPr>
                <a:hlinkClick r:id="rId2" invalidUrl="" action="" tgtFrame="" tooltip="" history="1" highlightClick="0" endSnd="0"/>
              </a:rP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  <a:hlinkClick r:id="rId2" invalidUrl="" action="" tgtFrame="" tooltip="" history="1" highlightClick="0" endSnd="0"/>
              </a:rPr>
              <a:t>출처</a:t>
            </a:r>
            <a:r>
              <a:rPr>
                <a:hlinkClick r:id="rId2" invalidUrl="" action="" tgtFrame="" tooltip="" history="1" highlightClick="0" endSnd="0"/>
              </a:rPr>
              <a:t> : kaggle</a:t>
            </a:r>
          </a:p>
        </p:txBody>
      </p:sp>
      <p:sp>
        <p:nvSpPr>
          <p:cNvPr id="112" name="Url: https://www.kaggle.com/datasets/kamilpytlak/personal-key-indicators-of-heart-disease"/>
          <p:cNvSpPr txBox="1"/>
          <p:nvPr/>
        </p:nvSpPr>
        <p:spPr>
          <a:xfrm>
            <a:off x="756666" y="5216763"/>
            <a:ext cx="10504425" cy="38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355600"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sz="3000">
                <a:solidFill>
                  <a:srgbClr val="E4AF0A"/>
                </a:solidFill>
              </a:defRPr>
            </a:pPr>
            <a:r>
              <a:rPr sz="2000">
                <a:solidFill>
                  <a:schemeClr val="accent1"/>
                </a:solidFill>
              </a:rPr>
              <a:t>Url: https://www.kaggle.com/datasets/kamilpytlak/personal-key-indicators-of-heart-disease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데이터 설명</a:t>
            </a:r>
          </a:p>
        </p:txBody>
      </p:sp>
      <p:sp>
        <p:nvSpPr>
          <p:cNvPr id="115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0" indent="0" defTabSz="355600">
              <a:spcBef>
                <a:spcPts val="0"/>
              </a:spcBef>
              <a:defRPr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💾 Data set 설명</a:t>
            </a:r>
          </a:p>
          <a:p>
            <a:pPr marL="0" indent="0" defTabSz="355600">
              <a:spcBef>
                <a:spcPts val="0"/>
              </a:spcBef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2020년 🇺🇸 </a:t>
            </a:r>
            <a:r>
              <a:rPr b="1">
                <a:solidFill>
                  <a:srgbClr val="D64544"/>
                </a:solidFill>
              </a:rPr>
              <a:t>미국의</a:t>
            </a:r>
            <a:r>
              <a:rPr>
                <a:solidFill>
                  <a:srgbClr val="D64544"/>
                </a:solidFill>
              </a:rPr>
              <a:t> </a:t>
            </a:r>
            <a:r>
              <a:rPr b="1">
                <a:solidFill>
                  <a:srgbClr val="D64544"/>
                </a:solidFill>
              </a:rPr>
              <a:t>CDC에서 진행한</a:t>
            </a:r>
            <a:r>
              <a:rPr>
                <a:solidFill>
                  <a:srgbClr val="D64544"/>
                </a:solidFill>
              </a:rPr>
              <a:t> </a:t>
            </a:r>
            <a:r>
              <a:rPr b="1">
                <a:solidFill>
                  <a:srgbClr val="D64544"/>
                </a:solidFill>
              </a:rPr>
              <a:t>설문조사 결과</a:t>
            </a:r>
            <a:r>
              <a:t>를 토대로 만들어진 데이터셋이다.</a:t>
            </a: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원래 데이터 세트는 거의 300개 변수를 가지고 있는데 </a:t>
            </a:r>
            <a:r>
              <a:rPr b="1">
                <a:solidFill>
                  <a:srgbClr val="D64544"/>
                </a:solidFill>
              </a:rPr>
              <a:t>18개 변수</a:t>
            </a:r>
            <a:r>
              <a:t>로 축소된 어느 정도 정제된 데이터 셋이다.</a:t>
            </a: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shape = (319796, 18)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데이터 설명</a:t>
            </a:r>
          </a:p>
        </p:txBody>
      </p:sp>
      <p:sp>
        <p:nvSpPr>
          <p:cNvPr id="120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0" indent="0" defTabSz="302260">
              <a:spcBef>
                <a:spcPts val="0"/>
              </a:spcBef>
              <a:defRPr i="0"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📋</a:t>
            </a:r>
            <a:r>
              <a:t> 설문 답변 항목: </a:t>
            </a:r>
            <a:r>
              <a:rPr b="1"/>
              <a:t>질병 여부 (Yes/No)</a:t>
            </a:r>
            <a:endParaRPr b="1"/>
          </a:p>
          <a:p>
            <a:pPr marL="436597" indent="-436597" defTabSz="302260">
              <a:spcBef>
                <a:spcPts val="0"/>
              </a:spcBef>
              <a:buSzPct val="100000"/>
              <a:buFont typeface="Menlo Regular"/>
              <a:buChar char="•"/>
              <a:defRPr i="0" sz="25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HeartDisease →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관상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동맥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심장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질환</a:t>
            </a:r>
            <a:r>
              <a:t>(CHD)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또는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심근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경색증</a:t>
            </a:r>
            <a:r>
              <a:t>(MI)</a:t>
            </a:r>
          </a:p>
          <a:p>
            <a:pPr marL="436597" indent="-436597" defTabSz="302260">
              <a:spcBef>
                <a:spcPts val="0"/>
              </a:spcBef>
              <a:buSzPct val="100000"/>
              <a:buFont typeface="Menlo Regular"/>
              <a:buChar char="•"/>
              <a:defRPr i="0" sz="25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Stroke → 뇌졸중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이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있습니까</a:t>
            </a:r>
            <a:r>
              <a:t>?</a:t>
            </a:r>
          </a:p>
          <a:p>
            <a:pPr marL="436597" indent="-436597" defTabSz="302260">
              <a:spcBef>
                <a:spcPts val="0"/>
              </a:spcBef>
              <a:buSzPct val="100000"/>
              <a:buFont typeface="Menlo Regular"/>
              <a:buChar char="•"/>
              <a:defRPr i="0" sz="25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DiffWalking → 걷거나 계단을 오르는데 심각한 어려움이 있습니까? </a:t>
            </a:r>
          </a:p>
          <a:p>
            <a:pPr marL="436597" indent="-436597" defTabSz="302260">
              <a:spcBef>
                <a:spcPts val="0"/>
              </a:spcBef>
              <a:buSzPct val="100000"/>
              <a:buFont typeface="Menlo Regular"/>
              <a:buChar char="•"/>
              <a:defRPr i="0" sz="25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Diabetic →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당뇨병이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있습니까</a:t>
            </a:r>
            <a:r>
              <a:t>?</a:t>
            </a:r>
            <a:br/>
            <a:r>
              <a:t>('Yes', 'No', 'No, borderline diabetes', 'Yes (during pregnancy)')</a:t>
            </a:r>
          </a:p>
          <a:p>
            <a:pPr marL="436597" indent="-436597" defTabSz="302260">
              <a:spcBef>
                <a:spcPts val="0"/>
              </a:spcBef>
              <a:buSzPct val="100000"/>
              <a:buFont typeface="Menlo Regular"/>
              <a:buChar char="•"/>
              <a:defRPr i="0" sz="25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Asthma → 천식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이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있습니까</a:t>
            </a:r>
            <a:r>
              <a:t>?</a:t>
            </a:r>
          </a:p>
          <a:p>
            <a:pPr marL="436597" indent="-436597" defTabSz="302260">
              <a:spcBef>
                <a:spcPts val="0"/>
              </a:spcBef>
              <a:buSzPct val="100000"/>
              <a:buFont typeface="Menlo Regular"/>
              <a:buChar char="•"/>
              <a:defRPr i="0" sz="25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KidneyDisease</a:t>
            </a:r>
            <a:br/>
            <a:r>
              <a:t>→신장 결석, 방광 감염 또는 요실금을 제외하고 신장 질환이 있다는 말을 들은 적이 있습니까?</a:t>
            </a:r>
          </a:p>
          <a:p>
            <a:pPr marL="436597" indent="-436597" defTabSz="302260">
              <a:spcBef>
                <a:spcPts val="0"/>
              </a:spcBef>
              <a:buSzPct val="100000"/>
              <a:buFont typeface="Menlo Regular"/>
              <a:buChar char="•"/>
              <a:defRPr i="0" sz="25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SkinCance → 피부암이 있습니까?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데이터 설명</a:t>
            </a:r>
          </a:p>
        </p:txBody>
      </p:sp>
      <p:sp>
        <p:nvSpPr>
          <p:cNvPr id="125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0" indent="0" defTabSz="355600">
              <a:spcBef>
                <a:spcPts val="0"/>
              </a:spcBef>
              <a:defRPr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📋</a:t>
            </a:r>
            <a:r>
              <a:t> 설문 답변 항목: </a:t>
            </a:r>
            <a:r>
              <a:rPr b="1"/>
              <a:t>성별, 연령, 인종</a:t>
            </a: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Sex: 성별 ('Female', 'Male')</a:t>
            </a: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AgeCategory</a:t>
            </a:r>
            <a:br/>
            <a:r>
              <a:t>→ 연령범주 ('18-24', '25-29', '30-34', '35-39', '40-44', '45-49', '50-54', '55-59', '60-64', '65-69', '70-74', '75-79', '80 or older')</a:t>
            </a: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Race</a:t>
            </a:r>
            <a:br/>
            <a:r>
              <a:t>→ 인종 ('White', 'Black', 'Asian', 'American Indian/Alaskan Native', 'Hispanic', 'Other')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데이터 설명</a:t>
            </a:r>
          </a:p>
        </p:txBody>
      </p:sp>
      <p:sp>
        <p:nvSpPr>
          <p:cNvPr id="128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0" indent="0" defTabSz="355600">
              <a:spcBef>
                <a:spcPts val="0"/>
              </a:spcBef>
              <a:defRPr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📋</a:t>
            </a:r>
            <a:r>
              <a:t> 설문 답변 항목: </a:t>
            </a:r>
            <a:r>
              <a:rPr b="1"/>
              <a:t>BMI 및 생활 습관</a:t>
            </a:r>
            <a:endParaRPr b="1"/>
          </a:p>
          <a:p>
            <a:pPr marL="0" indent="0" defTabSz="355600">
              <a:spcBef>
                <a:spcPts val="0"/>
              </a:spcBef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BMI: 체질량 지수(BMI)</a:t>
            </a: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Smoking: 당신은 일생 동안 적어도 100개비의 담배를 피웠습니까? (Y/N) [참고: 5갑 = 100개비]</a:t>
            </a: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AlcoholDrinking: 과음자(성인 남성은 주당 14잔 이상, 성인 여성은 주당 7잔 이상 음주) (Y/N)</a:t>
            </a: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SleepTime : 귀하는 24시간 중 평균 몇 시간의 수면을 취하십니까? (1 ~ 24hr)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데이터 설명</a:t>
            </a:r>
          </a:p>
        </p:txBody>
      </p:sp>
      <p:sp>
        <p:nvSpPr>
          <p:cNvPr id="131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0" indent="0" defTabSz="327152">
              <a:spcBef>
                <a:spcPts val="0"/>
              </a:spcBef>
              <a:defRPr i="0" sz="368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📋</a:t>
            </a:r>
            <a:r>
              <a:t> 설문 답변 항목: </a:t>
            </a:r>
            <a:r>
              <a:rPr b="1"/>
              <a:t>신체/정신 건강</a:t>
            </a:r>
          </a:p>
          <a:p>
            <a:pPr marL="472552" indent="-472552" defTabSz="327152">
              <a:spcBef>
                <a:spcPts val="0"/>
              </a:spcBef>
              <a:buSzPct val="100000"/>
              <a:buFont typeface="Menlo Regular"/>
              <a:buChar char="•"/>
              <a:defRPr i="0" sz="27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PhysicalHealth: 귀하의 신체적 질병과 부상을 포함한 신체적 건강을 생각해보면, 지난 30일 동안 귀하의 건강이 좋지 않았던 날은 며칠입니까?</a:t>
            </a:r>
            <a:br/>
            <a:r>
              <a:t> (0-30일)</a:t>
            </a:r>
          </a:p>
          <a:p>
            <a:pPr marL="472552" indent="-472552" defTabSz="327152">
              <a:spcBef>
                <a:spcPts val="0"/>
              </a:spcBef>
              <a:buSzPct val="100000"/>
              <a:buFont typeface="Menlo Regular"/>
              <a:buChar char="•"/>
              <a:defRPr i="0" sz="27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MentalHealth: 귀하의 정신건강을 생각해보면, 지난 30일 동안 귀하의 정신건강이 좋지 않은 날은 며칠입니까? (0-30일)</a:t>
            </a:r>
          </a:p>
          <a:p>
            <a:pPr marL="472552" indent="-472552" defTabSz="327152">
              <a:spcBef>
                <a:spcPts val="0"/>
              </a:spcBef>
              <a:buSzPct val="100000"/>
              <a:buFont typeface="Menlo Regular"/>
              <a:buChar char="•"/>
              <a:defRPr i="0" sz="27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PhysicalActivity: 지난 30일 동안 정규직 이외의 신체활동이나 운동을 했다. (Y/N)</a:t>
            </a:r>
          </a:p>
          <a:p>
            <a:pPr marL="472552" indent="-472552" defTabSz="327152">
              <a:spcBef>
                <a:spcPts val="0"/>
              </a:spcBef>
              <a:buSzPct val="100000"/>
              <a:buFont typeface="Menlo Regular"/>
              <a:buChar char="•"/>
              <a:defRPr i="0" sz="27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GenHealth: 일반적으로 당신의 건강은 어떻습니까? ('Excellent', 'Very good', 'Good', 'Fair', 'Poor')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그룹 1"/>
          <p:cNvGrpSpPr/>
          <p:nvPr/>
        </p:nvGrpSpPr>
        <p:grpSpPr>
          <a:xfrm>
            <a:off x="2265251" y="2779877"/>
            <a:ext cx="3508811" cy="624571"/>
            <a:chOff x="0" y="0"/>
            <a:chExt cx="3508810" cy="624569"/>
          </a:xfrm>
        </p:grpSpPr>
        <p:sp>
          <p:nvSpPr>
            <p:cNvPr id="133" name="Text Box 5"/>
            <p:cNvSpPr/>
            <p:nvPr/>
          </p:nvSpPr>
          <p:spPr>
            <a:xfrm>
              <a:off x="0" y="624569"/>
              <a:ext cx="35088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/>
            <a:p>
              <a:pPr defTabSz="995490">
                <a:defRPr b="1" sz="4000">
                  <a:solidFill>
                    <a:srgbClr val="FFFFFF"/>
                  </a:solidFill>
                </a:defRPr>
              </a:pPr>
              <a:r>
                <a:t>문제정의 및 </a:t>
              </a:r>
            </a:p>
            <a:p>
              <a:pPr defTabSz="995490">
                <a:defRPr b="1" sz="4000">
                  <a:solidFill>
                    <a:srgbClr val="FFFFFF"/>
                  </a:solidFill>
                </a:defRPr>
              </a:pPr>
              <a:r>
                <a:t>EDA &amp; 가설설정</a:t>
              </a:r>
            </a:p>
          </p:txBody>
        </p:sp>
        <p:sp>
          <p:nvSpPr>
            <p:cNvPr id="134" name="Text Box 4"/>
            <p:cNvSpPr/>
            <p:nvPr/>
          </p:nvSpPr>
          <p:spPr>
            <a:xfrm>
              <a:off x="0" y="0"/>
              <a:ext cx="935888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>
              <a:lvl1pPr defTabSz="995490">
                <a:defRPr b="1" sz="3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04</a:t>
              </a:r>
            </a:p>
          </p:txBody>
        </p:sp>
      </p:grpSp>
      <p:sp>
        <p:nvSpPr>
          <p:cNvPr id="136" name="Text Box 9"/>
          <p:cNvSpPr txBox="1"/>
          <p:nvPr/>
        </p:nvSpPr>
        <p:spPr>
          <a:xfrm>
            <a:off x="6269358" y="1592841"/>
            <a:ext cx="4378272" cy="432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9" tIns="45709" rIns="45709" bIns="45709">
            <a:spAutoFit/>
          </a:bodyPr>
          <a:lstStyle/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 타겟 선정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 문제 정의 &amp; 사용한 모델 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 성능 평가 지표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전처리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EDA 및 가설 설정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타겟 선정</a:t>
            </a:r>
          </a:p>
        </p:txBody>
      </p:sp>
      <p:sp>
        <p:nvSpPr>
          <p:cNvPr id="139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0" indent="0" defTabSz="355600">
              <a:spcBef>
                <a:spcPts val="200"/>
              </a:spcBef>
              <a:defRPr b="1"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/>
              <a:t>🎯</a:t>
            </a:r>
            <a:r>
              <a:t>타겟 선정</a:t>
            </a: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b="1"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D64544"/>
                </a:solidFill>
              </a:rPr>
              <a:t>HeartDisease</a:t>
            </a:r>
            <a:r>
              <a:rPr b="0"/>
              <a:t> : 심장병의 유무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문제 정의 &amp; 사용한 모델</a:t>
            </a:r>
          </a:p>
        </p:txBody>
      </p:sp>
      <p:sp>
        <p:nvSpPr>
          <p:cNvPr id="142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0" indent="0" defTabSz="355600">
              <a:spcBef>
                <a:spcPts val="200"/>
              </a:spcBef>
              <a:defRPr b="1"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심장병의 유무 파악 → 심장병인지/아닌지 </a:t>
            </a:r>
            <a:r>
              <a:rPr>
                <a:solidFill>
                  <a:srgbClr val="D64544"/>
                </a:solidFill>
              </a:rPr>
              <a:t>분류 문제</a:t>
            </a:r>
          </a:p>
          <a:p>
            <a:pPr marL="0" indent="0" defTabSz="355600">
              <a:spcBef>
                <a:spcPts val="200"/>
              </a:spcBef>
              <a:defRPr b="1"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1"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b="1"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결정트리 모델</a:t>
            </a:r>
          </a:p>
          <a:p>
            <a:pPr lvl="1"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b="1"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랜덤포레스트 모델</a:t>
            </a:r>
          </a:p>
          <a:p>
            <a:pPr lvl="1"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b="1"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XGBoost 모델</a:t>
            </a:r>
          </a:p>
          <a:p>
            <a:pPr lvl="1"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b="1"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LightGBM </a:t>
            </a:r>
            <a:r>
              <a:rPr b="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모델</a:t>
            </a:r>
            <a:endParaRPr b="0">
              <a:latin typeface="Apple SD 산돌고딕 Neo 볼드체"/>
              <a:ea typeface="Apple SD 산돌고딕 Neo 볼드체"/>
              <a:cs typeface="Apple SD 산돌고딕 Neo 볼드체"/>
              <a:sym typeface="Apple SD 산돌고딕 Neo 볼드체"/>
            </a:endParaRPr>
          </a:p>
          <a:p>
            <a:pPr lvl="1" marL="0" indent="228600" defTabSz="355600">
              <a:spcBef>
                <a:spcPts val="0"/>
              </a:spcBef>
              <a:defRPr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            +</a:t>
            </a:r>
            <a:endParaRPr>
              <a:latin typeface="Apple SD 산돌고딕 Neo 볼드체"/>
              <a:ea typeface="Apple SD 산돌고딕 Neo 볼드체"/>
              <a:cs typeface="Apple SD 산돌고딕 Neo 볼드체"/>
              <a:sym typeface="Apple SD 산돌고딕 Neo 볼드체"/>
            </a:endParaRPr>
          </a:p>
          <a:p>
            <a:pPr lvl="1" marL="0" indent="228600" defTabSz="355600">
              <a:spcBef>
                <a:spcPts val="0"/>
              </a:spcBef>
              <a:defRPr b="1"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 하이퍼 파라미터 튜닝</a:t>
            </a:r>
          </a:p>
        </p:txBody>
      </p:sp>
      <p:sp>
        <p:nvSpPr>
          <p:cNvPr id="143" name="화살표"/>
          <p:cNvSpPr/>
          <p:nvPr/>
        </p:nvSpPr>
        <p:spPr>
          <a:xfrm>
            <a:off x="4658675" y="3866501"/>
            <a:ext cx="227571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>
              <a:alpha val="9914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4" name="가장 성능이 좋은 모델 선택"/>
          <p:cNvSpPr txBox="1"/>
          <p:nvPr/>
        </p:nvSpPr>
        <p:spPr>
          <a:xfrm>
            <a:off x="7260368" y="4218704"/>
            <a:ext cx="4188491" cy="56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3000">
                <a:solidFill>
                  <a:srgbClr val="D64544"/>
                </a:solidFill>
              </a:defRPr>
            </a:lvl1pPr>
          </a:lstStyle>
          <a:p>
            <a:pPr/>
            <a:r>
              <a:t>가장 성능이 좋은 모델 선택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성능 평가 지표</a:t>
            </a:r>
          </a:p>
        </p:txBody>
      </p:sp>
      <p:sp>
        <p:nvSpPr>
          <p:cNvPr id="149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0" indent="0" defTabSz="344931">
              <a:spcBef>
                <a:spcPts val="0"/>
              </a:spcBef>
              <a:defRPr b="1" i="0" sz="388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성능평가 지표 : </a:t>
            </a:r>
            <a:r>
              <a:rPr>
                <a:solidFill>
                  <a:srgbClr val="D64544"/>
                </a:solidFill>
              </a:rPr>
              <a:t>f1_score</a:t>
            </a:r>
          </a:p>
          <a:p>
            <a:pPr lvl="1" marL="498235" indent="-498235" defTabSz="344931">
              <a:spcBef>
                <a:spcPts val="0"/>
              </a:spcBef>
              <a:buSzPct val="100000"/>
              <a:buFont typeface="Menlo Regular"/>
              <a:buChar char="•"/>
              <a:defRPr b="1" i="0" sz="291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정밀도(Precision) VS </a:t>
            </a:r>
            <a:r>
              <a:rPr>
                <a:solidFill>
                  <a:srgbClr val="D64544"/>
                </a:solidFill>
              </a:rPr>
              <a:t>재현율(Recall)</a:t>
            </a:r>
            <a:endParaRPr>
              <a:solidFill>
                <a:srgbClr val="D64544"/>
              </a:solidFill>
            </a:endParaRPr>
          </a:p>
          <a:p>
            <a:pPr lvl="1" marL="881781" indent="-389021" defTabSz="344931">
              <a:spcBef>
                <a:spcPts val="0"/>
              </a:spcBef>
              <a:buSzPct val="100000"/>
              <a:buAutoNum type="arabicPeriod" startAt="1"/>
              <a:defRPr i="0" sz="291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심장병이 아니라고 예측했는데 </a:t>
            </a:r>
            <a:r>
              <a:rPr b="1"/>
              <a:t>실제로 심장병</a:t>
            </a:r>
            <a:r>
              <a:t>인 경우 → </a:t>
            </a:r>
            <a:r>
              <a:rPr b="1">
                <a:solidFill>
                  <a:srgbClr val="D64544"/>
                </a:solidFill>
              </a:rPr>
              <a:t>치명적이다!</a:t>
            </a:r>
            <a:endParaRPr b="1">
              <a:solidFill>
                <a:srgbClr val="D64544"/>
              </a:solidFill>
            </a:endParaRPr>
          </a:p>
          <a:p>
            <a:pPr lvl="1" marL="881781" indent="-389021" defTabSz="344931">
              <a:spcBef>
                <a:spcPts val="0"/>
              </a:spcBef>
              <a:buSzPct val="100000"/>
              <a:buAutoNum type="arabicPeriod" startAt="1"/>
              <a:defRPr i="0" sz="291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심장병이라고 예측했는데 실제로는 심장병이 아닌 경우</a:t>
            </a:r>
            <a:br/>
            <a:r>
              <a:t>→ </a:t>
            </a:r>
            <a:r>
              <a:rPr b="1"/>
              <a:t>추가 검사</a:t>
            </a:r>
            <a:r>
              <a:t>를 통해 </a:t>
            </a:r>
            <a:r>
              <a:rPr b="1"/>
              <a:t>정정</a:t>
            </a:r>
            <a:r>
              <a:t>하면 된다.</a:t>
            </a:r>
          </a:p>
          <a:p>
            <a:pPr lvl="1" marL="661335" indent="-291765" defTabSz="344931">
              <a:spcBef>
                <a:spcPts val="0"/>
              </a:spcBef>
              <a:buSzPct val="100000"/>
              <a:buChar char="•"/>
              <a:defRPr i="0" sz="291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D64544"/>
                </a:solidFill>
              </a:rPr>
              <a:t>재현율</a:t>
            </a:r>
            <a:r>
              <a:t>이 높으면 </a:t>
            </a:r>
            <a:r>
              <a:rPr b="1">
                <a:solidFill>
                  <a:srgbClr val="D64544"/>
                </a:solidFill>
              </a:rPr>
              <a:t>1번이 감소</a:t>
            </a:r>
            <a:r>
              <a:t>하고 </a:t>
            </a:r>
            <a:r>
              <a:rPr b="1">
                <a:solidFill>
                  <a:srgbClr val="D64544"/>
                </a:solidFill>
              </a:rPr>
              <a:t>2번이 증가</a:t>
            </a:r>
            <a:r>
              <a:t>한다.</a:t>
            </a:r>
          </a:p>
          <a:p>
            <a:pPr lvl="1" marL="661335" indent="-291765" defTabSz="344931">
              <a:spcBef>
                <a:spcPts val="0"/>
              </a:spcBef>
              <a:buSzPct val="100000"/>
              <a:buChar char="•"/>
              <a:defRPr i="0" sz="291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정밀도</a:t>
            </a:r>
            <a:r>
              <a:t>가 높으면 </a:t>
            </a:r>
            <a:r>
              <a:rPr b="1"/>
              <a:t>1번이</a:t>
            </a:r>
            <a:r>
              <a:t> </a:t>
            </a:r>
            <a:r>
              <a:rPr b="1"/>
              <a:t>증가</a:t>
            </a:r>
            <a:r>
              <a:t>하고 </a:t>
            </a:r>
            <a:r>
              <a:rPr b="1"/>
              <a:t>2번이 감소</a:t>
            </a:r>
            <a:r>
              <a:t>한다.</a:t>
            </a:r>
          </a:p>
          <a:p>
            <a:pPr lvl="1" marL="498235" indent="-498235" defTabSz="344931">
              <a:spcBef>
                <a:spcPts val="0"/>
              </a:spcBef>
              <a:buSzPct val="100000"/>
              <a:buFont typeface="Menlo Regular"/>
              <a:buChar char="•"/>
              <a:defRPr b="1" i="0" sz="291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따라서</a:t>
            </a:r>
            <a:r>
              <a:rPr b="0"/>
              <a:t> </a:t>
            </a:r>
            <a:r>
              <a:rPr b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심장병의</a:t>
            </a:r>
            <a:r>
              <a:rPr b="0"/>
              <a:t> </a:t>
            </a:r>
            <a:r>
              <a:rPr b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유무를</a:t>
            </a:r>
            <a:r>
              <a:rPr b="0"/>
              <a:t> </a:t>
            </a:r>
            <a:r>
              <a:rPr b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판별하는</a:t>
            </a:r>
            <a:r>
              <a:rPr b="0"/>
              <a:t> </a:t>
            </a:r>
            <a:r>
              <a:rPr b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모델은</a:t>
            </a:r>
            <a:r>
              <a:rPr b="0"/>
              <a:t> </a:t>
            </a:r>
            <a:r>
              <a:rPr b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정밀도보다</a:t>
            </a:r>
            <a:r>
              <a:rPr b="0">
                <a:solidFill>
                  <a:srgbClr val="D64544"/>
                </a:solidFill>
              </a:rPr>
              <a:t> </a:t>
            </a:r>
            <a:r>
              <a:rPr b="0"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재현율</a:t>
            </a:r>
            <a:r>
              <a:rPr>
                <a:solidFill>
                  <a:srgbClr val="D64544"/>
                </a:solidFill>
              </a:rPr>
              <a:t>(Recall)</a:t>
            </a:r>
            <a:r>
              <a:rPr b="0"/>
              <a:t> </a:t>
            </a:r>
            <a:r>
              <a:rPr b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이</a:t>
            </a:r>
            <a:r>
              <a:rPr b="0"/>
              <a:t> </a:t>
            </a:r>
            <a:r>
              <a:rPr b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높아야</a:t>
            </a:r>
            <a:r>
              <a:rPr b="0"/>
              <a:t> </a:t>
            </a:r>
            <a:r>
              <a:rPr b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한다</a:t>
            </a:r>
            <a:r>
              <a:rPr b="0"/>
              <a:t>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43"/>
          <p:cNvSpPr txBox="1"/>
          <p:nvPr/>
        </p:nvSpPr>
        <p:spPr>
          <a:xfrm>
            <a:off x="6575487" y="3065779"/>
            <a:ext cx="3580648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95490">
              <a:defRPr b="1" sz="4300">
                <a:solidFill>
                  <a:srgbClr val="FFFFFF"/>
                </a:solidFill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77" name="Text Box 5"/>
          <p:cNvSpPr txBox="1"/>
          <p:nvPr/>
        </p:nvSpPr>
        <p:spPr>
          <a:xfrm>
            <a:off x="2220093" y="1308109"/>
            <a:ext cx="4755915" cy="4715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95490">
              <a:lnSpc>
                <a:spcPct val="200000"/>
              </a:lnSpc>
              <a:defRPr b="1" sz="2700">
                <a:solidFill>
                  <a:srgbClr val="FFFFFF"/>
                </a:solidFill>
              </a:defRPr>
            </a:pPr>
            <a:r>
              <a:t>01 주제 선정 이유</a:t>
            </a:r>
          </a:p>
          <a:p>
            <a:pPr defTabSz="995490">
              <a:lnSpc>
                <a:spcPct val="200000"/>
              </a:lnSpc>
              <a:defRPr b="1" sz="2700">
                <a:solidFill>
                  <a:srgbClr val="FFFFFF"/>
                </a:solidFill>
              </a:defRPr>
            </a:pPr>
            <a:r>
              <a:t>02  해결하고자 하는 문제</a:t>
            </a:r>
          </a:p>
          <a:p>
            <a:pPr defTabSz="995490">
              <a:lnSpc>
                <a:spcPct val="200000"/>
              </a:lnSpc>
              <a:defRPr b="1" sz="2700">
                <a:solidFill>
                  <a:srgbClr val="FFFFFF"/>
                </a:solidFill>
              </a:defRPr>
            </a:pPr>
            <a:r>
              <a:t>03  데이터 설명</a:t>
            </a:r>
          </a:p>
          <a:p>
            <a:pPr defTabSz="995490">
              <a:lnSpc>
                <a:spcPct val="200000"/>
              </a:lnSpc>
              <a:defRPr b="1" sz="2700">
                <a:solidFill>
                  <a:srgbClr val="FFFFFF"/>
                </a:solidFill>
              </a:defRPr>
            </a:pPr>
            <a:r>
              <a:t>04  문제정의 및 EDA &amp; 가설설정</a:t>
            </a:r>
          </a:p>
          <a:p>
            <a:pPr defTabSz="995490">
              <a:lnSpc>
                <a:spcPct val="200000"/>
              </a:lnSpc>
              <a:defRPr b="1" sz="2700">
                <a:solidFill>
                  <a:srgbClr val="FFFFFF"/>
                </a:solidFill>
              </a:defRPr>
            </a:pPr>
            <a:r>
              <a:t>05  모델제작 및 비교</a:t>
            </a:r>
          </a:p>
          <a:p>
            <a:pPr defTabSz="995490">
              <a:lnSpc>
                <a:spcPct val="200000"/>
              </a:lnSpc>
              <a:defRPr b="1" sz="2700">
                <a:solidFill>
                  <a:srgbClr val="FFFFFF"/>
                </a:solidFill>
              </a:defRPr>
            </a:pPr>
            <a:r>
              <a:t>06  최종모델 소개 및 한계점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전처리</a:t>
            </a:r>
          </a:p>
        </p:txBody>
      </p:sp>
      <p:sp>
        <p:nvSpPr>
          <p:cNvPr id="152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401052" indent="-401052" defTabSz="457200">
              <a:spcBef>
                <a:spcPts val="0"/>
              </a:spcBef>
              <a:buSzPct val="100000"/>
              <a:buChar char="•"/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중복된 데이터 제거</a:t>
            </a:r>
            <a:endParaRPr sz="1600"/>
          </a:p>
        </p:txBody>
      </p:sp>
      <p:pic>
        <p:nvPicPr>
          <p:cNvPr id="15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190" y="2410710"/>
            <a:ext cx="8278941" cy="413227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맨처음 데이터 : (319795, 18)…"/>
          <p:cNvSpPr txBox="1"/>
          <p:nvPr/>
        </p:nvSpPr>
        <p:spPr>
          <a:xfrm>
            <a:off x="6684219" y="1487082"/>
            <a:ext cx="4958157" cy="1918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00526" indent="-200526" defTabSz="355600">
              <a:buSzPct val="100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맨처음 데이터 : (319795, 18)</a:t>
            </a:r>
          </a:p>
          <a:p>
            <a:pPr marL="200526" indent="-200526" defTabSz="355600">
              <a:buSzPct val="100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중복행 제거 후 : (301717, 18)</a:t>
            </a:r>
          </a:p>
          <a:p>
            <a:pPr marL="200526" indent="-200526" defTabSz="355600">
              <a:buSzPct val="100000"/>
              <a:buChar char="•"/>
              <a:defRPr b="1" sz="2200">
                <a:solidFill>
                  <a:srgbClr val="D645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제거된</a:t>
            </a:r>
            <a:r>
              <a:t> </a:t>
            </a:r>
            <a:r>
              <a:rPr b="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중복행</a:t>
            </a:r>
            <a:r>
              <a:t> : 18,078</a:t>
            </a:r>
            <a:r>
              <a:rPr b="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행</a:t>
            </a:r>
            <a:r>
              <a:t> </a:t>
            </a:r>
          </a:p>
          <a:p>
            <a:pPr defTabSz="3556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→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여러번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검사받은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사람들의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맨처음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답변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외</a:t>
            </a:r>
            <a:b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</a:b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   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제거된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행의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갯수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전처리</a:t>
            </a:r>
          </a:p>
        </p:txBody>
      </p:sp>
      <p:sp>
        <p:nvSpPr>
          <p:cNvPr id="159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401052" indent="-401052" defTabSz="457200">
              <a:spcBef>
                <a:spcPts val="0"/>
              </a:spcBef>
              <a:buSzPct val="100000"/>
              <a:buChar char="•"/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이상치 제거</a:t>
            </a:r>
            <a:endParaRPr sz="1600"/>
          </a:p>
        </p:txBody>
      </p:sp>
      <p:sp>
        <p:nvSpPr>
          <p:cNvPr id="160" name="BMI 수치에 이상치가 존재하여…"/>
          <p:cNvSpPr txBox="1"/>
          <p:nvPr/>
        </p:nvSpPr>
        <p:spPr>
          <a:xfrm>
            <a:off x="421796" y="3888851"/>
            <a:ext cx="3548857" cy="1027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  <a:r>
              <a:t>BMI 수치에 이상치가 존재하여</a:t>
            </a:r>
          </a:p>
          <a:p>
            <a:pPr>
              <a:defRPr sz="2000"/>
            </a:pPr>
            <a:r>
              <a:rPr>
                <a:solidFill>
                  <a:srgbClr val="D64544"/>
                </a:solidFill>
              </a:rPr>
              <a:t>상위 99.5% 이상</a:t>
            </a:r>
            <a:r>
              <a:t>의 수치에 대해서 </a:t>
            </a:r>
          </a:p>
          <a:p>
            <a:pPr>
              <a:defRPr sz="2000"/>
            </a:pPr>
            <a:r>
              <a:t>제거해 주었다. </a:t>
            </a:r>
          </a:p>
        </p:txBody>
      </p:sp>
      <p:grpSp>
        <p:nvGrpSpPr>
          <p:cNvPr id="163" name="그룹"/>
          <p:cNvGrpSpPr/>
          <p:nvPr/>
        </p:nvGrpSpPr>
        <p:grpSpPr>
          <a:xfrm>
            <a:off x="4039839" y="2087356"/>
            <a:ext cx="7909191" cy="4630040"/>
            <a:chOff x="0" y="0"/>
            <a:chExt cx="7909190" cy="4630039"/>
          </a:xfrm>
        </p:grpSpPr>
        <p:pic>
          <p:nvPicPr>
            <p:cNvPr id="161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909191" cy="22381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425563"/>
              <a:ext cx="7909191" cy="2204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전처리</a:t>
            </a:r>
          </a:p>
        </p:txBody>
      </p:sp>
      <p:sp>
        <p:nvSpPr>
          <p:cNvPr id="166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401052" indent="-401052" defTabSz="457200">
              <a:spcBef>
                <a:spcPts val="0"/>
              </a:spcBef>
              <a:buSzPct val="100000"/>
              <a:buChar char="•"/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BMI 수치 범위에 따라 나눠주기</a:t>
            </a:r>
            <a:endParaRPr sz="1600"/>
          </a:p>
        </p:txBody>
      </p:sp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981" y="2211205"/>
            <a:ext cx="9984038" cy="4309777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사진 출처 : http://www.hanhodaily.com/news/articleView.html?idxno=48226"/>
          <p:cNvSpPr txBox="1"/>
          <p:nvPr/>
        </p:nvSpPr>
        <p:spPr>
          <a:xfrm>
            <a:off x="6581504" y="6548494"/>
            <a:ext cx="558727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55600">
              <a:defRPr sz="1300" u="sng">
                <a:solidFill>
                  <a:srgbClr val="E4AF0A"/>
                </a:solidFill>
                <a:uFill>
                  <a:solidFill>
                    <a:srgbClr val="E4AF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  <a:hlinkClick r:id="rId4" invalidUrl="" action="" tgtFrame="" tooltip="" history="1" highlightClick="0" endSnd="0"/>
              </a:rPr>
              <a:t>사진</a:t>
            </a:r>
            <a:r>
              <a:rPr>
                <a:hlinkClick r:id="rId4" invalidUrl="" action="" tgtFrame="" tooltip="" history="1" highlightClick="0" endSnd="0"/>
              </a:rP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  <a:hlinkClick r:id="rId4" invalidUrl="" action="" tgtFrame="" tooltip="" history="1" highlightClick="0" endSnd="0"/>
              </a:rPr>
              <a:t>출처</a:t>
            </a:r>
            <a:r>
              <a:rPr>
                <a:hlinkClick r:id="rId4" invalidUrl="" action="" tgtFrame="" tooltip="" history="1" highlightClick="0" endSnd="0"/>
              </a:rPr>
              <a:t> :</a:t>
            </a:r>
            <a:r>
              <a:rPr u="none">
                <a:solidFill>
                  <a:srgbClr val="000000"/>
                </a:solidFill>
              </a:rPr>
              <a:t> 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http://www.hanhodaily.com/news/articleView.html?idxno=48226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전처리 &amp; 가설설정</a:t>
            </a:r>
          </a:p>
        </p:txBody>
      </p:sp>
      <p:sp>
        <p:nvSpPr>
          <p:cNvPr id="173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401052" indent="-401052" defTabSz="457200">
              <a:spcBef>
                <a:spcPts val="0"/>
              </a:spcBef>
              <a:buSzPct val="100000"/>
              <a:buChar char="•"/>
              <a:defRPr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가설1. BMI 수치가 높을수록 심장병일 확률이 높을 것이다.</a:t>
            </a:r>
            <a:endParaRPr sz="1600"/>
          </a:p>
        </p:txBody>
      </p:sp>
      <p:pic>
        <p:nvPicPr>
          <p:cNvPr id="17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981" y="2211205"/>
            <a:ext cx="9984038" cy="430977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사진 출처 : http://www.hanhodaily.com/news/articleView.html?idxno=48226"/>
          <p:cNvSpPr txBox="1"/>
          <p:nvPr/>
        </p:nvSpPr>
        <p:spPr>
          <a:xfrm>
            <a:off x="6581504" y="6548494"/>
            <a:ext cx="558727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55600">
              <a:defRPr sz="1300" u="sng">
                <a:solidFill>
                  <a:srgbClr val="E4AF0A"/>
                </a:solidFill>
                <a:uFill>
                  <a:solidFill>
                    <a:srgbClr val="E4AF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  <a:hlinkClick r:id="rId4" invalidUrl="" action="" tgtFrame="" tooltip="" history="1" highlightClick="0" endSnd="0"/>
              </a:rPr>
              <a:t>사진</a:t>
            </a:r>
            <a:r>
              <a:rPr>
                <a:hlinkClick r:id="rId4" invalidUrl="" action="" tgtFrame="" tooltip="" history="1" highlightClick="0" endSnd="0"/>
              </a:rP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  <a:hlinkClick r:id="rId4" invalidUrl="" action="" tgtFrame="" tooltip="" history="1" highlightClick="0" endSnd="0"/>
              </a:rPr>
              <a:t>출처</a:t>
            </a:r>
            <a:r>
              <a:rPr>
                <a:hlinkClick r:id="rId4" invalidUrl="" action="" tgtFrame="" tooltip="" history="1" highlightClick="0" endSnd="0"/>
              </a:rPr>
              <a:t> :</a:t>
            </a:r>
            <a:r>
              <a:rPr u="none">
                <a:solidFill>
                  <a:srgbClr val="000000"/>
                </a:solidFill>
              </a:rPr>
              <a:t> 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http://www.hanhodaily.com/news/articleView.html?idxno=48226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EDA 및 가설설정</a:t>
            </a:r>
          </a:p>
        </p:txBody>
      </p:sp>
      <p:sp>
        <p:nvSpPr>
          <p:cNvPr id="180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401052" indent="-401052" defTabSz="457200">
              <a:spcBef>
                <a:spcPts val="0"/>
              </a:spcBef>
              <a:buSzPct val="100000"/>
              <a:buChar char="•"/>
              <a:defRPr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가설1. BMI 수치가 높을수록 심장병일 확률이 높을 것이다.</a:t>
            </a:r>
            <a:endParaRPr sz="1600"/>
          </a:p>
        </p:txBody>
      </p:sp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360848" y="2217735"/>
            <a:ext cx="4419601" cy="441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1551" y="2217735"/>
            <a:ext cx="4419601" cy="441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심장병이 있는 경우"/>
          <p:cNvSpPr txBox="1"/>
          <p:nvPr/>
        </p:nvSpPr>
        <p:spPr>
          <a:xfrm>
            <a:off x="3836542" y="2769153"/>
            <a:ext cx="1823794" cy="37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1F1C26"/>
                </a:solidFill>
              </a:defRPr>
            </a:pPr>
            <a:r>
              <a:t>심장병이 </a:t>
            </a:r>
            <a:r>
              <a:rPr b="1">
                <a:solidFill>
                  <a:srgbClr val="D64544"/>
                </a:solidFill>
              </a:rPr>
              <a:t>있는</a:t>
            </a:r>
            <a:r>
              <a:t> 경우</a:t>
            </a:r>
          </a:p>
        </p:txBody>
      </p:sp>
      <p:sp>
        <p:nvSpPr>
          <p:cNvPr id="184" name="심장병이 없는 경우"/>
          <p:cNvSpPr txBox="1"/>
          <p:nvPr/>
        </p:nvSpPr>
        <p:spPr>
          <a:xfrm>
            <a:off x="8882384" y="2769153"/>
            <a:ext cx="1823794" cy="37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심장병이 </a:t>
            </a:r>
            <a:r>
              <a:rPr b="1">
                <a:solidFill>
                  <a:srgbClr val="D64544"/>
                </a:solidFill>
              </a:rPr>
              <a:t>없는</a:t>
            </a:r>
            <a:r>
              <a:t> 경우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EDA 및 가설설정</a:t>
            </a:r>
          </a:p>
        </p:txBody>
      </p:sp>
      <p:sp>
        <p:nvSpPr>
          <p:cNvPr id="189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01052" indent="-401052" defTabSz="457200">
              <a:spcBef>
                <a:spcPts val="0"/>
              </a:spcBef>
              <a:buSzPct val="100000"/>
              <a:buChar char="•"/>
              <a:defRPr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가설 2. 나이가 많을수록 심장병의 확률이 높을 것이다.</a:t>
            </a:r>
          </a:p>
          <a:p>
            <a:pPr marL="0" indent="0" defTabSz="457200">
              <a:spcBef>
                <a:spcPts val="0"/>
              </a:spcBef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i="0" sz="115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600">
              <a:solidFill>
                <a:srgbClr val="37352F"/>
              </a:solidFill>
            </a:endParaRPr>
          </a:p>
        </p:txBody>
      </p:sp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36" y="2296581"/>
            <a:ext cx="4049680" cy="448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4769" y="2296581"/>
            <a:ext cx="4049681" cy="448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4287" y="2296581"/>
            <a:ext cx="4049681" cy="4489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EDA 및 가설설정</a:t>
            </a:r>
          </a:p>
        </p:txBody>
      </p:sp>
      <p:sp>
        <p:nvSpPr>
          <p:cNvPr id="195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01052" indent="-401052" defTabSz="457200">
              <a:spcBef>
                <a:spcPts val="0"/>
              </a:spcBef>
              <a:buSzPct val="100000"/>
              <a:buChar char="•"/>
              <a:defRPr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나이에 따른 심장병, 신장병, 피부암 확률이 높아지는 것을 확인했다.</a:t>
            </a:r>
          </a:p>
          <a:p>
            <a:pPr marL="0" indent="0" defTabSz="457200">
              <a:spcBef>
                <a:spcPts val="0"/>
              </a:spcBef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i="0" sz="115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600">
              <a:solidFill>
                <a:srgbClr val="37352F"/>
              </a:solidFill>
            </a:endParaRPr>
          </a:p>
        </p:txBody>
      </p:sp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36" y="2296581"/>
            <a:ext cx="4049680" cy="448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4769" y="2296581"/>
            <a:ext cx="4049681" cy="448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24287" y="2296581"/>
            <a:ext cx="4049681" cy="4489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EDA 및 가설설정</a:t>
            </a:r>
          </a:p>
        </p:txBody>
      </p:sp>
      <p:sp>
        <p:nvSpPr>
          <p:cNvPr id="203" name="내용 개체 틀 4"/>
          <p:cNvSpPr txBox="1"/>
          <p:nvPr>
            <p:ph type="body" idx="1"/>
          </p:nvPr>
        </p:nvSpPr>
        <p:spPr>
          <a:xfrm>
            <a:off x="381902" y="1256635"/>
            <a:ext cx="11657639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01052" indent="-401052" defTabSz="457200">
              <a:spcBef>
                <a:spcPts val="0"/>
              </a:spcBef>
              <a:buSzPct val="100000"/>
              <a:buChar char="•"/>
              <a:defRPr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성별에 따른 심장병 확률 </a:t>
            </a:r>
            <a:br/>
            <a:r>
              <a:t>가설 3. 남성이 여성보다 심장병이 걸릴 확률이 높을 것이다.</a:t>
            </a:r>
          </a:p>
          <a:p>
            <a:pPr marL="0" indent="0" defTabSz="457200">
              <a:spcBef>
                <a:spcPts val="0"/>
              </a:spcBef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i="0" sz="115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600">
              <a:solidFill>
                <a:srgbClr val="37352F"/>
              </a:solidFill>
            </a:endParaRPr>
          </a:p>
        </p:txBody>
      </p:sp>
      <p:pic>
        <p:nvPicPr>
          <p:cNvPr id="20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536700" y="2197196"/>
            <a:ext cx="9677400" cy="47117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11.87%"/>
          <p:cNvSpPr txBox="1"/>
          <p:nvPr/>
        </p:nvSpPr>
        <p:spPr>
          <a:xfrm>
            <a:off x="7655866" y="5505881"/>
            <a:ext cx="88024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11.87%</a:t>
            </a:r>
          </a:p>
        </p:txBody>
      </p:sp>
      <p:sp>
        <p:nvSpPr>
          <p:cNvPr id="206" name="6.91%"/>
          <p:cNvSpPr txBox="1"/>
          <p:nvPr/>
        </p:nvSpPr>
        <p:spPr>
          <a:xfrm>
            <a:off x="3469694" y="5505881"/>
            <a:ext cx="74629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6.91%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EDA 및 가설설정</a:t>
            </a:r>
          </a:p>
        </p:txBody>
      </p:sp>
      <p:sp>
        <p:nvSpPr>
          <p:cNvPr id="211" name="내용 개체 틀 4"/>
          <p:cNvSpPr txBox="1"/>
          <p:nvPr>
            <p:ph type="body" idx="1"/>
          </p:nvPr>
        </p:nvSpPr>
        <p:spPr>
          <a:xfrm>
            <a:off x="952462" y="12439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01052" indent="-401052" defTabSz="457200">
              <a:spcBef>
                <a:spcPts val="0"/>
              </a:spcBef>
              <a:buSzPct val="100000"/>
              <a:buChar char="•"/>
              <a:defRPr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담배를 100개피(5갑) 이상 피운 것과 심장병의 상관관계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가설4. 담배를 피운 경우 심장병일 확률이 높을 것이다.</a:t>
            </a:r>
          </a:p>
          <a:p>
            <a:pPr marL="0" indent="0" defTabSz="457200">
              <a:spcBef>
                <a:spcPts val="0"/>
              </a:spcBef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i="0" sz="115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600">
              <a:solidFill>
                <a:srgbClr val="37352F"/>
              </a:solidFill>
            </a:endParaRPr>
          </a:p>
        </p:txBody>
      </p:sp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6700" y="2184496"/>
            <a:ext cx="9677400" cy="47117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6.39%"/>
          <p:cNvSpPr txBox="1"/>
          <p:nvPr/>
        </p:nvSpPr>
        <p:spPr>
          <a:xfrm>
            <a:off x="3469694" y="5505881"/>
            <a:ext cx="74629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6.39%</a:t>
            </a:r>
          </a:p>
        </p:txBody>
      </p:sp>
      <p:sp>
        <p:nvSpPr>
          <p:cNvPr id="214" name="12.41%"/>
          <p:cNvSpPr txBox="1"/>
          <p:nvPr/>
        </p:nvSpPr>
        <p:spPr>
          <a:xfrm>
            <a:off x="7655866" y="5505881"/>
            <a:ext cx="88024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12.41%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EDA 및 가설설정</a:t>
            </a:r>
          </a:p>
        </p:txBody>
      </p:sp>
      <p:sp>
        <p:nvSpPr>
          <p:cNvPr id="219" name="내용 개체 틀 4"/>
          <p:cNvSpPr txBox="1"/>
          <p:nvPr>
            <p:ph type="body" idx="1"/>
          </p:nvPr>
        </p:nvSpPr>
        <p:spPr>
          <a:xfrm>
            <a:off x="952462" y="12693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01052" indent="-401052" defTabSz="457200">
              <a:spcBef>
                <a:spcPts val="0"/>
              </a:spcBef>
              <a:buSzPct val="100000"/>
              <a:buChar char="•"/>
              <a:defRPr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심장병의 유무에 따른 걷기 불편함</a:t>
            </a:r>
          </a:p>
          <a:p>
            <a:pPr marL="401052" indent="-401052" defTabSz="457200">
              <a:spcBef>
                <a:spcPts val="0"/>
              </a:spcBef>
              <a:buSzPct val="100000"/>
              <a:buChar char="•"/>
              <a:defRPr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가설 5.걷기 불편한 경우 심장병일 확률이 높을 것이다.</a:t>
            </a:r>
          </a:p>
          <a:p>
            <a:pPr marL="0" indent="0" defTabSz="457200">
              <a:spcBef>
                <a:spcPts val="0"/>
              </a:spcBef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i="0" sz="115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600">
              <a:solidFill>
                <a:srgbClr val="37352F"/>
              </a:solidFill>
            </a:endParaRPr>
          </a:p>
        </p:txBody>
      </p:sp>
      <p:pic>
        <p:nvPicPr>
          <p:cNvPr id="22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8262" y="2395535"/>
            <a:ext cx="4419601" cy="441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4137" y="2395535"/>
            <a:ext cx="4419601" cy="4419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심장병 있음"/>
          <p:cNvSpPr txBox="1"/>
          <p:nvPr/>
        </p:nvSpPr>
        <p:spPr>
          <a:xfrm>
            <a:off x="3207835" y="3405145"/>
            <a:ext cx="1279213" cy="403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EB4335"/>
                </a:solidFill>
              </a:defRPr>
            </a:lvl1pPr>
          </a:lstStyle>
          <a:p>
            <a:pPr/>
            <a:r>
              <a:t>심장병 있음</a:t>
            </a:r>
          </a:p>
        </p:txBody>
      </p:sp>
      <p:sp>
        <p:nvSpPr>
          <p:cNvPr id="223" name="심장병 없음"/>
          <p:cNvSpPr txBox="1"/>
          <p:nvPr/>
        </p:nvSpPr>
        <p:spPr>
          <a:xfrm>
            <a:off x="8685014" y="3405145"/>
            <a:ext cx="1279214" cy="403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EA483B"/>
                </a:solidFill>
              </a:defRPr>
            </a:lvl1pPr>
          </a:lstStyle>
          <a:p>
            <a:pPr/>
            <a:r>
              <a:t>심장병 없음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1"/>
          <p:cNvGrpSpPr/>
          <p:nvPr/>
        </p:nvGrpSpPr>
        <p:grpSpPr>
          <a:xfrm>
            <a:off x="2265251" y="2779877"/>
            <a:ext cx="3383594" cy="624571"/>
            <a:chOff x="0" y="0"/>
            <a:chExt cx="3383593" cy="624569"/>
          </a:xfrm>
        </p:grpSpPr>
        <p:sp>
          <p:nvSpPr>
            <p:cNvPr id="81" name="Text Box 5"/>
            <p:cNvSpPr/>
            <p:nvPr/>
          </p:nvSpPr>
          <p:spPr>
            <a:xfrm>
              <a:off x="0" y="624569"/>
              <a:ext cx="338359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>
              <a:lvl1pPr defTabSz="995490">
                <a:defRPr b="1"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주제 선정 이유</a:t>
              </a:r>
            </a:p>
          </p:txBody>
        </p:sp>
        <p:sp>
          <p:nvSpPr>
            <p:cNvPr id="82" name="Text Box 4"/>
            <p:cNvSpPr/>
            <p:nvPr/>
          </p:nvSpPr>
          <p:spPr>
            <a:xfrm>
              <a:off x="0" y="0"/>
              <a:ext cx="935888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>
              <a:lvl1pPr defTabSz="995490">
                <a:defRPr b="1" sz="3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01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EDA &amp; 전처리</a:t>
            </a:r>
          </a:p>
        </p:txBody>
      </p:sp>
      <p:sp>
        <p:nvSpPr>
          <p:cNvPr id="228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01052" indent="-401052" defTabSz="457200">
              <a:spcBef>
                <a:spcPts val="0"/>
              </a:spcBef>
              <a:buSzPct val="100000"/>
              <a:buChar char="•"/>
              <a:defRPr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401052" indent="-401052" defTabSz="457200">
              <a:spcBef>
                <a:spcPts val="0"/>
              </a:spcBef>
              <a:buSzPct val="100000"/>
              <a:buChar char="•"/>
              <a:defRPr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상관계수 + EDA</a:t>
            </a:r>
            <a:br/>
            <a:r>
              <a:t>→</a:t>
            </a:r>
            <a:r>
              <a:rPr b="1"/>
              <a:t>심장병과 관련이</a:t>
            </a:r>
            <a:br>
              <a:rPr b="1"/>
            </a:br>
            <a:r>
              <a:rPr b="1"/>
              <a:t>    낮은 항목 제거</a:t>
            </a:r>
            <a:br/>
          </a:p>
          <a:p>
            <a:pPr marL="300789" indent="-300789" defTabSz="3556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SleepTime</a:t>
            </a:r>
          </a:p>
          <a:p>
            <a:pPr marL="300789" indent="-300789" defTabSz="3556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AlcoholDrinking</a:t>
            </a:r>
          </a:p>
          <a:p>
            <a:pPr marL="300789" indent="-300789" defTabSz="3556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PhysicalActivity</a:t>
            </a:r>
          </a:p>
        </p:txBody>
      </p:sp>
      <p:pic>
        <p:nvPicPr>
          <p:cNvPr id="229" name="이미지" descr="이미지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3881" y="1516660"/>
            <a:ext cx="6309641" cy="5288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3.타겟의 분포에 대한 EDA</a:t>
            </a:r>
          </a:p>
        </p:txBody>
      </p:sp>
      <p:sp>
        <p:nvSpPr>
          <p:cNvPr id="234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401052" indent="-401052" defTabSz="457200">
              <a:spcBef>
                <a:spcPts val="0"/>
              </a:spcBef>
              <a:buSzPct val="100000"/>
              <a:buChar char="•"/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타겟의 분포</a:t>
            </a:r>
          </a:p>
          <a:p>
            <a:pPr marL="0" indent="0" defTabSz="457200">
              <a:spcBef>
                <a:spcPts val="0"/>
              </a:spcBef>
              <a:defRPr i="0" sz="4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b="1" i="0" sz="4000">
                <a:solidFill>
                  <a:srgbClr val="D64544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0(No) : 91.07%</a:t>
            </a:r>
          </a:p>
          <a:p>
            <a:pPr marL="0" indent="0" defTabSz="457200">
              <a:spcBef>
                <a:spcPts val="0"/>
              </a:spcBef>
              <a:defRPr b="1" i="0" sz="4000">
                <a:solidFill>
                  <a:srgbClr val="D64544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1(Yes) :  8.93%</a:t>
            </a:r>
          </a:p>
          <a:p>
            <a:pPr marL="0" indent="0" defTabSz="457200">
              <a:spcBef>
                <a:spcPts val="0"/>
              </a:spcBef>
              <a:defRPr i="0" sz="115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600">
              <a:solidFill>
                <a:srgbClr val="37352F"/>
              </a:solidFill>
            </a:endParaRPr>
          </a:p>
        </p:txBody>
      </p:sp>
      <p:pic>
        <p:nvPicPr>
          <p:cNvPr id="235" name="Untitled.png" descr="Untitl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8704" y="1705095"/>
            <a:ext cx="4823419" cy="4823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그룹 1"/>
          <p:cNvGrpSpPr/>
          <p:nvPr/>
        </p:nvGrpSpPr>
        <p:grpSpPr>
          <a:xfrm>
            <a:off x="2265251" y="2779877"/>
            <a:ext cx="3668471" cy="624571"/>
            <a:chOff x="0" y="0"/>
            <a:chExt cx="3668470" cy="624569"/>
          </a:xfrm>
        </p:grpSpPr>
        <p:sp>
          <p:nvSpPr>
            <p:cNvPr id="239" name="Text Box 5"/>
            <p:cNvSpPr/>
            <p:nvPr/>
          </p:nvSpPr>
          <p:spPr>
            <a:xfrm>
              <a:off x="0" y="624569"/>
              <a:ext cx="36684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>
              <a:lvl1pPr defTabSz="995490">
                <a:defRPr b="1"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모델 제작 및 비교</a:t>
              </a:r>
            </a:p>
          </p:txBody>
        </p:sp>
        <p:sp>
          <p:nvSpPr>
            <p:cNvPr id="240" name="Text Box 4"/>
            <p:cNvSpPr/>
            <p:nvPr/>
          </p:nvSpPr>
          <p:spPr>
            <a:xfrm>
              <a:off x="0" y="0"/>
              <a:ext cx="935888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>
              <a:lvl1pPr defTabSz="995490">
                <a:defRPr b="1" sz="3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05</a:t>
              </a:r>
            </a:p>
          </p:txBody>
        </p:sp>
      </p:grpSp>
      <p:sp>
        <p:nvSpPr>
          <p:cNvPr id="242" name="Text Box 9"/>
          <p:cNvSpPr txBox="1"/>
          <p:nvPr/>
        </p:nvSpPr>
        <p:spPr>
          <a:xfrm>
            <a:off x="6255563" y="2069061"/>
            <a:ext cx="5935860" cy="34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9" tIns="45709" rIns="45709" bIns="45709">
            <a:spAutoFit/>
          </a:bodyPr>
          <a:lstStyle/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 가중치만 이용한 모델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 업샘플링 이용한 모델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언더 샘플링과 가중치를 이용한 모델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최종 모델 선택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내용 개체 틀 4"/>
          <p:cNvSpPr txBox="1"/>
          <p:nvPr>
            <p:ph type="body" idx="1"/>
          </p:nvPr>
        </p:nvSpPr>
        <p:spPr>
          <a:xfrm>
            <a:off x="703449" y="1265200"/>
            <a:ext cx="10785102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273718" indent="-273718" defTabSz="416052">
              <a:spcBef>
                <a:spcPts val="0"/>
              </a:spcBef>
              <a:buSzPct val="100000"/>
              <a:buChar char="•"/>
              <a:defRPr b="1" i="0" sz="273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73718" indent="-273718" defTabSz="416052">
              <a:spcBef>
                <a:spcPts val="0"/>
              </a:spcBef>
              <a:buSzPct val="100000"/>
              <a:buChar char="•"/>
              <a:defRPr b="1" i="0" sz="273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0"/>
              <a:t>기준모델</a:t>
            </a:r>
            <a:r>
              <a:t>, 결정 트리 모델, 랜덤 포레스트 모델, XGBoost 모델, LightGBM 모델</a:t>
            </a:r>
            <a:br/>
            <a:r>
              <a:t>→ </a:t>
            </a:r>
            <a:r>
              <a:rPr b="0"/>
              <a:t>각 방법당 </a:t>
            </a:r>
            <a:r>
              <a:rPr>
                <a:solidFill>
                  <a:srgbClr val="D64544"/>
                </a:solidFill>
              </a:rPr>
              <a:t>4가지 모델</a:t>
            </a:r>
            <a:r>
              <a:rPr b="0"/>
              <a:t>을 만들고 성능을 비교(기준모델은 성능의 하한점)</a:t>
            </a:r>
            <a:br>
              <a:rPr b="0"/>
            </a:br>
            <a:r>
              <a:t>→ </a:t>
            </a:r>
            <a:r>
              <a:rPr>
                <a:solidFill>
                  <a:srgbClr val="D64544"/>
                </a:solidFill>
              </a:rPr>
              <a:t>RandomSerchCV</a:t>
            </a:r>
            <a:r>
              <a:rPr b="0"/>
              <a:t>를 사용해서 </a:t>
            </a:r>
            <a:r>
              <a:rPr>
                <a:solidFill>
                  <a:srgbClr val="D64544"/>
                </a:solidFill>
              </a:rPr>
              <a:t>하이퍼 파라미터 튜닝</a:t>
            </a:r>
            <a:r>
              <a:rPr b="0"/>
              <a:t>을 거친 모델</a:t>
            </a:r>
            <a:br>
              <a:rPr b="0"/>
            </a:br>
            <a:r>
              <a:t>→ 각 방법의 최고의 성능을 내는 모델 선택</a:t>
            </a:r>
          </a:p>
          <a:p>
            <a:pPr marL="273718" indent="-273718" defTabSz="416052">
              <a:spcBef>
                <a:spcPts val="0"/>
              </a:spcBef>
              <a:buSzPct val="100000"/>
              <a:buChar char="•"/>
              <a:defRPr b="1" i="0" sz="273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73718" indent="-273718" defTabSz="416052">
              <a:spcBef>
                <a:spcPts val="0"/>
              </a:spcBef>
              <a:buSzPct val="100000"/>
              <a:buChar char="•"/>
              <a:defRPr b="1" i="0" sz="273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모든 모델은 </a:t>
            </a:r>
            <a:r>
              <a:rPr>
                <a:solidFill>
                  <a:srgbClr val="D64544"/>
                </a:solidFill>
              </a:rPr>
              <a:t>파이프라인</a:t>
            </a:r>
            <a:r>
              <a:t>을 이용해서 데이터 누수가 발생하지 않았다.</a:t>
            </a:r>
            <a:br/>
          </a:p>
          <a:p>
            <a:pPr marL="273718" indent="-273718" defTabSz="416052">
              <a:spcBef>
                <a:spcPts val="0"/>
              </a:spcBef>
              <a:buSzPct val="100000"/>
              <a:buChar char="•"/>
              <a:defRPr b="1" i="0" sz="273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D64544"/>
                </a:solidFill>
              </a:rPr>
              <a:t>10-fold 교차검증 </a:t>
            </a:r>
            <a:r>
              <a:t>시행 → </a:t>
            </a:r>
            <a:r>
              <a:rPr>
                <a:solidFill>
                  <a:srgbClr val="D64544"/>
                </a:solidFill>
              </a:rPr>
              <a:t>무작위 데이터</a:t>
            </a:r>
            <a:r>
              <a:t>가 들어와도 </a:t>
            </a:r>
            <a:r>
              <a:rPr>
                <a:solidFill>
                  <a:srgbClr val="D64544"/>
                </a:solidFill>
              </a:rPr>
              <a:t>성능 유지 여부</a:t>
            </a:r>
            <a:r>
              <a:t> 확인</a:t>
            </a:r>
          </a:p>
          <a:p>
            <a:pPr marL="273718" indent="-273718" defTabSz="416052">
              <a:spcBef>
                <a:spcPts val="0"/>
              </a:spcBef>
              <a:buSzPct val="100000"/>
              <a:buChar char="•"/>
              <a:defRPr b="1" i="0" sz="273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D64544"/>
                </a:solidFill>
              </a:rPr>
              <a:t>동일한 테스트 세트</a:t>
            </a:r>
            <a:r>
              <a:t>를 이용해서 </a:t>
            </a:r>
            <a:r>
              <a:rPr>
                <a:solidFill>
                  <a:srgbClr val="D64544"/>
                </a:solidFill>
              </a:rPr>
              <a:t>최종 성능 비교</a:t>
            </a:r>
          </a:p>
        </p:txBody>
      </p:sp>
      <p:sp>
        <p:nvSpPr>
          <p:cNvPr id="24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모델 제작 및 비교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모델 제작 및 비교</a:t>
            </a:r>
          </a:p>
        </p:txBody>
      </p:sp>
      <p:sp>
        <p:nvSpPr>
          <p:cNvPr id="250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01052" indent="-401052" defTabSz="457200">
              <a:spcBef>
                <a:spcPts val="0"/>
              </a:spcBef>
              <a:buSzPct val="100000"/>
              <a:buAutoNum type="arabicPeriod" startAt="1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가중치만 이용한 모델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타겟의 비율이 30:70이</a:t>
            </a:r>
            <a:br/>
            <a:r>
              <a:t>넘어가는 데이터에서 사용</a:t>
            </a:r>
            <a:br/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D64544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0(No) : 91.07%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D64544"/>
                </a:solidFill>
              </a:rPr>
              <a:t>1(Yes) :  8.93%</a:t>
            </a:r>
            <a:br>
              <a:rPr>
                <a:solidFill>
                  <a:srgbClr val="D64544"/>
                </a:solidFill>
              </a:rPr>
            </a:br>
            <a:r>
              <a:t>→심장병인 데이터에 </a:t>
            </a:r>
            <a:br/>
            <a:r>
              <a:t>   가중치를 주고 학습 진행</a:t>
            </a:r>
          </a:p>
        </p:txBody>
      </p:sp>
      <p:pic>
        <p:nvPicPr>
          <p:cNvPr id="251" name="Untitled.png" descr="Untitl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1406" y="1661743"/>
            <a:ext cx="4470401" cy="447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01052" indent="-401052" defTabSz="457200">
              <a:spcBef>
                <a:spcPts val="0"/>
              </a:spcBef>
              <a:buSzPct val="100000"/>
              <a:buAutoNum type="arabicPeriod" startAt="1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</a:t>
            </a:r>
            <a:r>
              <a:rPr>
                <a:solidFill>
                  <a:srgbClr val="D64544"/>
                </a:solidFill>
              </a:rPr>
              <a:t>가중치</a:t>
            </a:r>
            <a:r>
              <a:t>만 이용한 모델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D64544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LightGBM 모델</a:t>
            </a:r>
          </a:p>
        </p:txBody>
      </p:sp>
      <p:pic>
        <p:nvPicPr>
          <p:cNvPr id="25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752" y="2533144"/>
            <a:ext cx="5765801" cy="19177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모델 제작 및 비교</a:t>
            </a:r>
          </a:p>
        </p:txBody>
      </p:sp>
      <p:sp>
        <p:nvSpPr>
          <p:cNvPr id="258" name="선"/>
          <p:cNvSpPr/>
          <p:nvPr/>
        </p:nvSpPr>
        <p:spPr>
          <a:xfrm>
            <a:off x="2321120" y="3567594"/>
            <a:ext cx="2789857" cy="1"/>
          </a:xfrm>
          <a:prstGeom prst="line">
            <a:avLst/>
          </a:prstGeom>
          <a:ln w="50800">
            <a:solidFill>
              <a:srgbClr val="AC231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5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5970" y="1197449"/>
            <a:ext cx="6108701" cy="57023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0" name="표"/>
          <p:cNvGraphicFramePr/>
          <p:nvPr/>
        </p:nvGraphicFramePr>
        <p:xfrm>
          <a:off x="1083502" y="4821717"/>
          <a:ext cx="1270001" cy="176956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1485900"/>
                <a:gridCol w="2692400"/>
              </a:tblGrid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f1_score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값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평균값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0.347608608547763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표준편차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0.00192117566457246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테스트 정확도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0.74735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logloss :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0.467738776972333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261" name="타원형"/>
          <p:cNvSpPr/>
          <p:nvPr/>
        </p:nvSpPr>
        <p:spPr>
          <a:xfrm>
            <a:off x="7059481" y="4650300"/>
            <a:ext cx="1105775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2" name="타원형"/>
          <p:cNvSpPr/>
          <p:nvPr/>
        </p:nvSpPr>
        <p:spPr>
          <a:xfrm>
            <a:off x="9331253" y="4650300"/>
            <a:ext cx="1105776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3" name="타원형"/>
          <p:cNvSpPr/>
          <p:nvPr/>
        </p:nvSpPr>
        <p:spPr>
          <a:xfrm>
            <a:off x="9331253" y="2349891"/>
            <a:ext cx="1105776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모델 제작 및 비교</a:t>
            </a:r>
          </a:p>
        </p:txBody>
      </p:sp>
      <p:sp>
        <p:nvSpPr>
          <p:cNvPr id="268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2. 오버 샘플링을 이용한 모델</a:t>
            </a:r>
          </a:p>
          <a:p>
            <a:pPr marL="0" indent="0" defTabSz="457200">
              <a:spcBef>
                <a:spcPts val="0"/>
              </a:spcBef>
              <a:defRPr i="0" sz="15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00526" indent="-200526" defTabSz="457200">
              <a:spcBef>
                <a:spcPts val="0"/>
              </a:spcBef>
              <a:buSzPct val="100000"/>
              <a:buChar char="•"/>
              <a:defRPr b="1" i="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SMOTE(Synthetic Minority Over-sampling Technique) 방법 사용</a:t>
            </a:r>
          </a:p>
          <a:p>
            <a:pPr marL="200526" indent="-200526" defTabSz="457200">
              <a:spcBef>
                <a:spcPts val="0"/>
              </a:spcBef>
              <a:buSzPct val="100000"/>
              <a:buChar char="•"/>
              <a:defRPr i="0" sz="15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00"/>
              <a:t>SMOTE 는 낮은 비율 클래스 데이터들의 최근접 이웃을 이용하여 </a:t>
            </a:r>
            <a:r>
              <a:rPr b="1" sz="2000"/>
              <a:t>새로운 데이터를 생성합니다.</a:t>
            </a:r>
          </a:p>
        </p:txBody>
      </p:sp>
      <p:pic>
        <p:nvPicPr>
          <p:cNvPr id="26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209" y="3049643"/>
            <a:ext cx="10972801" cy="3638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2. </a:t>
            </a:r>
            <a:r>
              <a:rPr>
                <a:solidFill>
                  <a:srgbClr val="D64544"/>
                </a:solidFill>
              </a:rPr>
              <a:t>오버 샘플링</a:t>
            </a:r>
            <a:r>
              <a:t>을 이용한 모델</a:t>
            </a:r>
          </a:p>
          <a:p>
            <a:pPr marL="200526" indent="-200526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D64544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랜덤 포레스트 모델</a:t>
            </a:r>
          </a:p>
        </p:txBody>
      </p:sp>
      <p:pic>
        <p:nvPicPr>
          <p:cNvPr id="27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752" y="2596644"/>
            <a:ext cx="5765801" cy="191770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모델 제작 및 비교</a:t>
            </a:r>
          </a:p>
        </p:txBody>
      </p:sp>
      <p:sp>
        <p:nvSpPr>
          <p:cNvPr id="276" name="선"/>
          <p:cNvSpPr/>
          <p:nvPr/>
        </p:nvSpPr>
        <p:spPr>
          <a:xfrm>
            <a:off x="2321120" y="3567594"/>
            <a:ext cx="2789857" cy="1"/>
          </a:xfrm>
          <a:prstGeom prst="line">
            <a:avLst/>
          </a:prstGeom>
          <a:ln w="50800">
            <a:solidFill>
              <a:srgbClr val="A4221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7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5970" y="1191099"/>
            <a:ext cx="6108701" cy="5715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78" name="표"/>
          <p:cNvGraphicFramePr/>
          <p:nvPr/>
        </p:nvGraphicFramePr>
        <p:xfrm>
          <a:off x="1083502" y="4821717"/>
          <a:ext cx="1270001" cy="176956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1485900"/>
                <a:gridCol w="2692400"/>
              </a:tblGrid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f1_score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값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평균값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0.878300029792833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표준편차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0.00146233715810259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테스트 정확도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0.805015990573977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logloss :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0.400024574541091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279" name="타원형"/>
          <p:cNvSpPr/>
          <p:nvPr/>
        </p:nvSpPr>
        <p:spPr>
          <a:xfrm>
            <a:off x="7059481" y="4650300"/>
            <a:ext cx="1105775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0" name="타원형"/>
          <p:cNvSpPr/>
          <p:nvPr/>
        </p:nvSpPr>
        <p:spPr>
          <a:xfrm>
            <a:off x="9331253" y="4650300"/>
            <a:ext cx="1105776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1" name="타원형"/>
          <p:cNvSpPr/>
          <p:nvPr/>
        </p:nvSpPr>
        <p:spPr>
          <a:xfrm>
            <a:off x="9331253" y="2349891"/>
            <a:ext cx="1105776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모델 제작 및 비교</a:t>
            </a:r>
          </a:p>
        </p:txBody>
      </p:sp>
      <p:sp>
        <p:nvSpPr>
          <p:cNvPr id="286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3. 언더 샘플링 + 가중치를 이용한 모델</a:t>
            </a:r>
          </a:p>
          <a:p>
            <a:pPr marL="0" indent="0" defTabSz="457200">
              <a:spcBef>
                <a:spcPts val="0"/>
              </a:spcBef>
              <a:defRPr i="0" sz="15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00526" indent="-200526" defTabSz="457200">
              <a:spcBef>
                <a:spcPts val="0"/>
              </a:spcBef>
              <a:buSzPct val="100000"/>
              <a:buChar char="•"/>
              <a:defRPr i="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rgbClr val="D64544"/>
                </a:solidFill>
              </a:rPr>
              <a:t>Neighbourhood Cleaning Rule</a:t>
            </a:r>
            <a:r>
              <a:t> 이용 → </a:t>
            </a:r>
            <a:r>
              <a:rPr b="1"/>
              <a:t>소수 클래스 주변의 다수 클래스 데이터는 사라진다.</a:t>
            </a:r>
          </a:p>
        </p:txBody>
      </p:sp>
      <p:pic>
        <p:nvPicPr>
          <p:cNvPr id="287" name="이미지" descr="이미지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884" y="2564045"/>
            <a:ext cx="10520232" cy="433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3. </a:t>
            </a:r>
            <a:r>
              <a:rPr>
                <a:solidFill>
                  <a:srgbClr val="D64544"/>
                </a:solidFill>
              </a:rPr>
              <a:t>언더 샘플링+가중치</a:t>
            </a:r>
            <a:r>
              <a:t> 이용한 모델</a:t>
            </a:r>
          </a:p>
          <a:p>
            <a:pPr marL="200526" indent="-200526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D64544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LightGBM 모델</a:t>
            </a:r>
          </a:p>
        </p:txBody>
      </p:sp>
      <p:pic>
        <p:nvPicPr>
          <p:cNvPr id="29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73" y="2582694"/>
            <a:ext cx="6147560" cy="194560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모델 제작 및 비교</a:t>
            </a:r>
          </a:p>
        </p:txBody>
      </p:sp>
      <p:graphicFrame>
        <p:nvGraphicFramePr>
          <p:cNvPr id="294" name="표"/>
          <p:cNvGraphicFramePr/>
          <p:nvPr/>
        </p:nvGraphicFramePr>
        <p:xfrm>
          <a:off x="1083502" y="4821717"/>
          <a:ext cx="1270001" cy="176956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1485900"/>
                <a:gridCol w="2692400"/>
              </a:tblGrid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f1_score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값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평균값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0.483468989619929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표준편차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0.0133412368687955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테스트 정확도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0.730617741121023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logloss :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0.572535063108311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pic>
        <p:nvPicPr>
          <p:cNvPr id="29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5970" y="1197449"/>
            <a:ext cx="6108701" cy="570230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선"/>
          <p:cNvSpPr/>
          <p:nvPr/>
        </p:nvSpPr>
        <p:spPr>
          <a:xfrm>
            <a:off x="2321120" y="3567594"/>
            <a:ext cx="2789857" cy="1"/>
          </a:xfrm>
          <a:prstGeom prst="line">
            <a:avLst/>
          </a:prstGeom>
          <a:ln w="50800">
            <a:solidFill>
              <a:srgbClr val="A4221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97" name="타원형"/>
          <p:cNvSpPr/>
          <p:nvPr/>
        </p:nvSpPr>
        <p:spPr>
          <a:xfrm>
            <a:off x="7059481" y="4650300"/>
            <a:ext cx="1105775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8" name="타원형"/>
          <p:cNvSpPr/>
          <p:nvPr/>
        </p:nvSpPr>
        <p:spPr>
          <a:xfrm>
            <a:off x="9331253" y="4650300"/>
            <a:ext cx="1105776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9" name="타원형"/>
          <p:cNvSpPr/>
          <p:nvPr/>
        </p:nvSpPr>
        <p:spPr>
          <a:xfrm>
            <a:off x="9331253" y="2349891"/>
            <a:ext cx="1105776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주제 선정 이유</a:t>
            </a:r>
          </a:p>
        </p:txBody>
      </p:sp>
      <p:sp>
        <p:nvSpPr>
          <p:cNvPr id="86" name="내용 개체 틀 4"/>
          <p:cNvSpPr txBox="1"/>
          <p:nvPr>
            <p:ph type="body" idx="1"/>
          </p:nvPr>
        </p:nvSpPr>
        <p:spPr>
          <a:xfrm>
            <a:off x="677421" y="1590241"/>
            <a:ext cx="10837158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EA335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한국인의</a:t>
            </a:r>
            <a:r>
              <a:rPr b="1">
                <a:solidFill>
                  <a:srgbClr val="EA3354"/>
                </a:solidFill>
              </a:rPr>
              <a:t> </a:t>
            </a:r>
            <a:r>
              <a:rPr>
                <a:solidFill>
                  <a:srgbClr val="EA335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사망</a:t>
            </a:r>
            <a:r>
              <a:rPr b="1">
                <a:solidFill>
                  <a:srgbClr val="EA3354"/>
                </a:solidFill>
              </a:rPr>
              <a:t> </a:t>
            </a:r>
            <a:r>
              <a:rPr>
                <a:solidFill>
                  <a:srgbClr val="EA335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원인</a:t>
            </a:r>
            <a:r>
              <a:rPr b="1">
                <a:solidFill>
                  <a:srgbClr val="EA3354"/>
                </a:solidFill>
              </a:rPr>
              <a:t> 2</a:t>
            </a:r>
            <a:r>
              <a:rPr>
                <a:solidFill>
                  <a:srgbClr val="EA335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위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인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심장병은</a:t>
            </a:r>
            <a:r>
              <a:t> </a:t>
            </a:r>
            <a:r>
              <a:rPr>
                <a:solidFill>
                  <a:srgbClr val="EA335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지속적으로</a:t>
            </a:r>
            <a:r>
              <a:rPr b="1">
                <a:solidFill>
                  <a:srgbClr val="EA3354"/>
                </a:solidFill>
              </a:rPr>
              <a:t> </a:t>
            </a:r>
            <a:r>
              <a:rPr>
                <a:solidFill>
                  <a:srgbClr val="EA335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상승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하고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있어서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위험하다.  </a:t>
            </a:r>
            <a:r>
              <a:t>(2010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정도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까지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사망원인</a:t>
            </a:r>
            <a:r>
              <a:t> 2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위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였던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뇌혈관질환은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감소하고 있다.</a:t>
            </a:r>
            <a:r>
              <a:t>)</a:t>
            </a:r>
            <a:endParaRPr>
              <a:latin typeface="Apple SD 산돌고딕 Neo 일반체"/>
              <a:ea typeface="Apple SD 산돌고딕 Neo 일반체"/>
              <a:cs typeface="Apple SD 산돌고딕 Neo 일반체"/>
              <a:sym typeface="Apple SD 산돌고딕 Neo 일반체"/>
            </a:endParaRP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pple SD 산돌고딕 Neo 일반체"/>
              <a:ea typeface="Apple SD 산돌고딕 Neo 일반체"/>
              <a:cs typeface="Apple SD 산돌고딕 Neo 일반체"/>
              <a:sym typeface="Apple SD 산돌고딕 Neo 일반체"/>
            </a:endParaRPr>
          </a:p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미국에서도</a:t>
            </a:r>
            <a:r>
              <a:t> </a:t>
            </a:r>
            <a:r>
              <a:rPr>
                <a:solidFill>
                  <a:srgbClr val="EA3355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대부분의</a:t>
            </a:r>
            <a:r>
              <a:rPr b="1">
                <a:solidFill>
                  <a:srgbClr val="EA3355"/>
                </a:solidFill>
              </a:rPr>
              <a:t> </a:t>
            </a:r>
            <a:r>
              <a:rPr>
                <a:solidFill>
                  <a:srgbClr val="EA3355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인종의</a:t>
            </a:r>
            <a:r>
              <a:rPr b="1">
                <a:solidFill>
                  <a:srgbClr val="EA3355"/>
                </a:solidFill>
              </a:rPr>
              <a:t> </a:t>
            </a:r>
            <a:r>
              <a:rPr>
                <a:solidFill>
                  <a:srgbClr val="EA3355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주요</a:t>
            </a:r>
            <a:r>
              <a:rPr b="1">
                <a:solidFill>
                  <a:srgbClr val="EA3355"/>
                </a:solidFill>
              </a:rPr>
              <a:t> </a:t>
            </a:r>
            <a:r>
              <a:rPr>
                <a:solidFill>
                  <a:srgbClr val="EA3355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사망</a:t>
            </a:r>
            <a:r>
              <a:rPr b="1">
                <a:solidFill>
                  <a:srgbClr val="EA3355"/>
                </a:solidFill>
              </a:rPr>
              <a:t> </a:t>
            </a:r>
            <a:r>
              <a:rPr>
                <a:solidFill>
                  <a:srgbClr val="EA3355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원인</a:t>
            </a:r>
            <a:r>
              <a:rPr b="1">
                <a:solidFill>
                  <a:srgbClr val="EA3355"/>
                </a:solidFill>
              </a:rPr>
              <a:t> </a:t>
            </a:r>
            <a:r>
              <a:rPr>
                <a:solidFill>
                  <a:srgbClr val="EA3355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중</a:t>
            </a:r>
            <a:r>
              <a:rPr b="1">
                <a:solidFill>
                  <a:srgbClr val="EA3355"/>
                </a:solidFill>
              </a:rPr>
              <a:t> </a:t>
            </a:r>
            <a:r>
              <a:rPr>
                <a:solidFill>
                  <a:srgbClr val="EA3355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하나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이다</a:t>
            </a:r>
            <a:r>
              <a:t>.(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모든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사람에게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위험한</a:t>
            </a:r>
            <a:r>
              <a:t>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질환이다</a:t>
            </a:r>
            <a:r>
              <a:t>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그룹 1"/>
          <p:cNvGrpSpPr/>
          <p:nvPr/>
        </p:nvGrpSpPr>
        <p:grpSpPr>
          <a:xfrm>
            <a:off x="2265251" y="2779877"/>
            <a:ext cx="3383594" cy="624571"/>
            <a:chOff x="0" y="0"/>
            <a:chExt cx="3383593" cy="624569"/>
          </a:xfrm>
        </p:grpSpPr>
        <p:sp>
          <p:nvSpPr>
            <p:cNvPr id="303" name="Text Box 5"/>
            <p:cNvSpPr/>
            <p:nvPr/>
          </p:nvSpPr>
          <p:spPr>
            <a:xfrm>
              <a:off x="0" y="624569"/>
              <a:ext cx="338359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>
              <a:lvl1pPr defTabSz="995490">
                <a:defRPr b="1"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최종모델 소개 및 한계점</a:t>
              </a:r>
            </a:p>
          </p:txBody>
        </p:sp>
        <p:sp>
          <p:nvSpPr>
            <p:cNvPr id="304" name="Text Box 4"/>
            <p:cNvSpPr/>
            <p:nvPr/>
          </p:nvSpPr>
          <p:spPr>
            <a:xfrm>
              <a:off x="0" y="0"/>
              <a:ext cx="935888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>
              <a:lvl1pPr defTabSz="995490">
                <a:defRPr b="1" sz="3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06</a:t>
              </a:r>
            </a:p>
          </p:txBody>
        </p:sp>
      </p:grpSp>
      <p:sp>
        <p:nvSpPr>
          <p:cNvPr id="306" name="Text Box 9"/>
          <p:cNvSpPr txBox="1"/>
          <p:nvPr/>
        </p:nvSpPr>
        <p:spPr>
          <a:xfrm>
            <a:off x="6253210" y="301288"/>
            <a:ext cx="5377055" cy="625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9" tIns="45709" rIns="45709" bIns="45709">
            <a:spAutoFit/>
          </a:bodyPr>
          <a:lstStyle/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 모델의 코드 및 하이퍼 파라미터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모델 설명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혼돈 메트릭스와 평가 지표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feature 중요도 설명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PDP를 통한 가설 확인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 SHAP을 이용한 가상 시나리오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모델의 한계점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0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최종모델 의 코드 및 하이퍼 파라미터</a:t>
            </a:r>
          </a:p>
        </p:txBody>
      </p:sp>
      <p:pic>
        <p:nvPicPr>
          <p:cNvPr id="3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366395"/>
            <a:ext cx="12192001" cy="5498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D64544"/>
                </a:solidFill>
              </a:rPr>
              <a:t>언더 샘플링 + 가중치</a:t>
            </a:r>
            <a:r>
              <a:t>를 이용해서 만든 </a:t>
            </a:r>
            <a:r>
              <a:rPr>
                <a:solidFill>
                  <a:srgbClr val="D64544"/>
                </a:solidFill>
              </a:rPr>
              <a:t>LightGBM 모델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D64544"/>
                </a:solidFill>
              </a:rPr>
              <a:t>RandomSerchCV</a:t>
            </a:r>
            <a:r>
              <a:t>를 이용해서 </a:t>
            </a:r>
            <a:r>
              <a:rPr>
                <a:solidFill>
                  <a:srgbClr val="D64544"/>
                </a:solidFill>
              </a:rPr>
              <a:t>하이퍼파라미터 튜닝</a:t>
            </a:r>
            <a:r>
              <a:t>을 해서 최고의 성능을 낼 수 있게 조정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심장병일 확률을 잘 맞추는 모델</a:t>
            </a:r>
          </a:p>
        </p:txBody>
      </p:sp>
      <p:sp>
        <p:nvSpPr>
          <p:cNvPr id="31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최종모델 설명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혼돈 메트릭스와 평가지표</a:t>
            </a:r>
          </a:p>
        </p:txBody>
      </p:sp>
      <p:pic>
        <p:nvPicPr>
          <p:cNvPr id="31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1912" y="1194230"/>
            <a:ext cx="6108701" cy="570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013" y="1194230"/>
            <a:ext cx="6108701" cy="57023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타원형"/>
          <p:cNvSpPr/>
          <p:nvPr/>
        </p:nvSpPr>
        <p:spPr>
          <a:xfrm>
            <a:off x="7059481" y="4650300"/>
            <a:ext cx="1105775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2" name="타원형"/>
          <p:cNvSpPr/>
          <p:nvPr/>
        </p:nvSpPr>
        <p:spPr>
          <a:xfrm>
            <a:off x="9331253" y="4650300"/>
            <a:ext cx="1105776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3" name="타원형"/>
          <p:cNvSpPr/>
          <p:nvPr/>
        </p:nvSpPr>
        <p:spPr>
          <a:xfrm>
            <a:off x="9331253" y="2349891"/>
            <a:ext cx="1105776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4" name="타원형"/>
          <p:cNvSpPr/>
          <p:nvPr/>
        </p:nvSpPr>
        <p:spPr>
          <a:xfrm>
            <a:off x="1256631" y="4627639"/>
            <a:ext cx="1105776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5" name="타원형"/>
          <p:cNvSpPr/>
          <p:nvPr/>
        </p:nvSpPr>
        <p:spPr>
          <a:xfrm>
            <a:off x="3528404" y="4627639"/>
            <a:ext cx="1105775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6" name="타원형"/>
          <p:cNvSpPr/>
          <p:nvPr/>
        </p:nvSpPr>
        <p:spPr>
          <a:xfrm>
            <a:off x="3528404" y="2327230"/>
            <a:ext cx="1105775" cy="1093019"/>
          </a:xfrm>
          <a:prstGeom prst="ellipse">
            <a:avLst/>
          </a:prstGeom>
          <a:ln w="88900">
            <a:solidFill>
              <a:srgbClr val="D6454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7" name="튜닝 전 합 : 10,080"/>
          <p:cNvSpPr txBox="1"/>
          <p:nvPr/>
        </p:nvSpPr>
        <p:spPr>
          <a:xfrm>
            <a:off x="1444983" y="5825276"/>
            <a:ext cx="274864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>
                <a:solidFill>
                  <a:srgbClr val="D64544"/>
                </a:solidFill>
              </a:defRPr>
            </a:lvl1pPr>
          </a:lstStyle>
          <a:p>
            <a:pPr/>
            <a:r>
              <a:t>튜닝 전 합 : 10,080</a:t>
            </a:r>
          </a:p>
        </p:txBody>
      </p:sp>
      <p:sp>
        <p:nvSpPr>
          <p:cNvPr id="328" name="튜닝 후 합 : 10,547"/>
          <p:cNvSpPr txBox="1"/>
          <p:nvPr/>
        </p:nvSpPr>
        <p:spPr>
          <a:xfrm>
            <a:off x="7290048" y="5825276"/>
            <a:ext cx="274864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>
                <a:solidFill>
                  <a:srgbClr val="D64544"/>
                </a:solidFill>
              </a:defRPr>
            </a:lvl1pPr>
          </a:lstStyle>
          <a:p>
            <a:pPr/>
            <a:r>
              <a:t>튜닝 후 합 : 10,547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내용 개체 틀 4"/>
          <p:cNvSpPr txBox="1"/>
          <p:nvPr>
            <p:ph type="body" idx="1"/>
          </p:nvPr>
        </p:nvSpPr>
        <p:spPr>
          <a:xfrm>
            <a:off x="952462" y="1485235"/>
            <a:ext cx="1049429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혼돈 메트릭스와 평가지표</a:t>
            </a:r>
          </a:p>
        </p:txBody>
      </p:sp>
      <p:pic>
        <p:nvPicPr>
          <p:cNvPr id="3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382" y="4217639"/>
            <a:ext cx="7149103" cy="2377786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선"/>
          <p:cNvSpPr/>
          <p:nvPr/>
        </p:nvSpPr>
        <p:spPr>
          <a:xfrm>
            <a:off x="2149241" y="5470032"/>
            <a:ext cx="2789857" cy="1"/>
          </a:xfrm>
          <a:prstGeom prst="line">
            <a:avLst/>
          </a:prstGeom>
          <a:ln w="50800">
            <a:solidFill>
              <a:srgbClr val="D6454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aphicFrame>
        <p:nvGraphicFramePr>
          <p:cNvPr id="336" name="표"/>
          <p:cNvGraphicFramePr/>
          <p:nvPr/>
        </p:nvGraphicFramePr>
        <p:xfrm>
          <a:off x="7718059" y="4609247"/>
          <a:ext cx="1270001" cy="176956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1485900"/>
                <a:gridCol w="2692400"/>
              </a:tblGrid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f1_score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값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평균값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0.475012074188828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표준편차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0.0122605926321148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테스트 정확도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0.718161925601751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logloss :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0.574616827532569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pic>
        <p:nvPicPr>
          <p:cNvPr id="33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0382" y="1609108"/>
            <a:ext cx="7149102" cy="2262574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선"/>
          <p:cNvSpPr/>
          <p:nvPr/>
        </p:nvSpPr>
        <p:spPr>
          <a:xfrm>
            <a:off x="2149241" y="2740394"/>
            <a:ext cx="2789857" cy="1"/>
          </a:xfrm>
          <a:prstGeom prst="line">
            <a:avLst/>
          </a:prstGeom>
          <a:ln w="50800">
            <a:solidFill>
              <a:srgbClr val="D6454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aphicFrame>
        <p:nvGraphicFramePr>
          <p:cNvPr id="339" name="표"/>
          <p:cNvGraphicFramePr/>
          <p:nvPr/>
        </p:nvGraphicFramePr>
        <p:xfrm>
          <a:off x="7718059" y="1943110"/>
          <a:ext cx="1270001" cy="176956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1485900"/>
                <a:gridCol w="2692400"/>
              </a:tblGrid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f1_score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값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평균값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0.483468989619929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표준편차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0.0133412368687955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테스트 정확도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0.730617741121023</a:t>
                      </a:r>
                    </a:p>
                  </a:txBody>
                  <a:tcPr marL="0" marR="0" marT="0" marB="0" anchor="t" anchorCtr="0" horzOverflow="overflow"/>
                </a:tc>
              </a:tr>
              <a:tr h="294927">
                <a:tc>
                  <a:txBody>
                    <a:bodyPr/>
                    <a:lstStyle/>
                    <a:p>
                      <a:pPr algn="l" defTabSz="995490">
                        <a:defRPr b="0" sz="1800"/>
                      </a:pPr>
                      <a:r>
                        <a:rPr b="1" sz="2000"/>
                        <a:t>logloss :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95490">
                        <a:defRPr sz="1800"/>
                      </a:pPr>
                      <a:r>
                        <a:rPr sz="2000"/>
                        <a:t>0.572535063108311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340" name="튜닝 전"/>
          <p:cNvSpPr txBox="1"/>
          <p:nvPr/>
        </p:nvSpPr>
        <p:spPr>
          <a:xfrm>
            <a:off x="102801" y="1670027"/>
            <a:ext cx="1023707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>
                <a:solidFill>
                  <a:srgbClr val="D64544"/>
                </a:solidFill>
              </a:defRPr>
            </a:lvl1pPr>
          </a:lstStyle>
          <a:p>
            <a:pPr/>
            <a:r>
              <a:t>튜닝 전</a:t>
            </a:r>
          </a:p>
        </p:txBody>
      </p:sp>
      <p:sp>
        <p:nvSpPr>
          <p:cNvPr id="341" name="튜닝 후"/>
          <p:cNvSpPr txBox="1"/>
          <p:nvPr/>
        </p:nvSpPr>
        <p:spPr>
          <a:xfrm>
            <a:off x="102801" y="4292137"/>
            <a:ext cx="1023707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>
                <a:solidFill>
                  <a:srgbClr val="D64544"/>
                </a:solidFill>
              </a:defRPr>
            </a:lvl1pPr>
          </a:lstStyle>
          <a:p>
            <a:pPr/>
            <a:r>
              <a:t>튜닝 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내용 개체 틀 4"/>
          <p:cNvSpPr txBox="1"/>
          <p:nvPr>
            <p:ph type="body" idx="1"/>
          </p:nvPr>
        </p:nvSpPr>
        <p:spPr>
          <a:xfrm>
            <a:off x="907409" y="1337258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46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feature의 중요도</a:t>
            </a:r>
          </a:p>
        </p:txBody>
      </p:sp>
      <p:pic>
        <p:nvPicPr>
          <p:cNvPr id="34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3733" y="1187591"/>
            <a:ext cx="7787018" cy="5698493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1위 : 나이…"/>
          <p:cNvSpPr txBox="1"/>
          <p:nvPr/>
        </p:nvSpPr>
        <p:spPr>
          <a:xfrm>
            <a:off x="8428644" y="1889267"/>
            <a:ext cx="2665088" cy="429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500">
                <a:solidFill>
                  <a:srgbClr val="D64544"/>
                </a:solidFill>
              </a:defRPr>
            </a:pPr>
            <a:r>
              <a:t>1위 : 나이</a:t>
            </a:r>
          </a:p>
          <a:p>
            <a:pPr>
              <a:defRPr b="1" sz="2500"/>
            </a:pPr>
            <a:r>
              <a:t>2위: 평균 건강</a:t>
            </a:r>
          </a:p>
          <a:p>
            <a:pPr>
              <a:defRPr b="1" sz="2500">
                <a:solidFill>
                  <a:srgbClr val="D64544"/>
                </a:solidFill>
              </a:defRPr>
            </a:pPr>
            <a:r>
              <a:t>3위: 성별</a:t>
            </a:r>
          </a:p>
          <a:p>
            <a:pPr>
              <a:defRPr b="1" sz="2500">
                <a:solidFill>
                  <a:srgbClr val="D64544"/>
                </a:solidFill>
              </a:defRPr>
            </a:pPr>
            <a:r>
              <a:t>4위: 흡연(5갑 이상)</a:t>
            </a:r>
          </a:p>
          <a:p>
            <a:pPr>
              <a:defRPr b="1" sz="2500"/>
            </a:pPr>
            <a:r>
              <a:t>5위 : 당뇨</a:t>
            </a:r>
          </a:p>
          <a:p>
            <a:pPr>
              <a:defRPr b="1" sz="2500">
                <a:solidFill>
                  <a:srgbClr val="D64544"/>
                </a:solidFill>
              </a:defRPr>
            </a:pPr>
            <a:r>
              <a:t>6위: 걷기 힘든경우</a:t>
            </a:r>
          </a:p>
          <a:p>
            <a:pPr algn="ctr">
              <a:defRPr b="1" sz="2500"/>
            </a:pPr>
            <a:r>
              <a:t>.</a:t>
            </a:r>
          </a:p>
          <a:p>
            <a:pPr algn="ctr">
              <a:defRPr b="1" sz="2500"/>
            </a:pPr>
            <a:r>
              <a:t>.</a:t>
            </a:r>
          </a:p>
          <a:p>
            <a:pPr algn="ctr">
              <a:defRPr b="1" sz="2500"/>
            </a:pPr>
            <a:r>
              <a:t>.</a:t>
            </a:r>
          </a:p>
          <a:p>
            <a:pPr algn="ctr">
              <a:defRPr b="1" sz="2500"/>
            </a:pPr>
            <a:r>
              <a:t>.</a:t>
            </a:r>
          </a:p>
          <a:p>
            <a:pPr algn="ctr">
              <a:defRPr b="1" sz="2500"/>
            </a:pP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내용 개체 틀 4"/>
          <p:cNvSpPr txBox="1"/>
          <p:nvPr>
            <p:ph type="body" idx="1"/>
          </p:nvPr>
        </p:nvSpPr>
        <p:spPr>
          <a:xfrm>
            <a:off x="661592" y="1251010"/>
            <a:ext cx="10868816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가설1. BMI 수치가 높을수록 심장병일 확률이 높을 것이다. → </a:t>
            </a:r>
            <a:r>
              <a:rPr>
                <a:solidFill>
                  <a:srgbClr val="D64544"/>
                </a:solidFill>
              </a:rPr>
              <a:t>FALSE</a:t>
            </a:r>
          </a:p>
        </p:txBody>
      </p:sp>
      <p:sp>
        <p:nvSpPr>
          <p:cNvPr id="35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PDP를 이용한 가설 확인</a:t>
            </a:r>
          </a:p>
        </p:txBody>
      </p:sp>
      <p:pic>
        <p:nvPicPr>
          <p:cNvPr id="354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rcRect l="0" t="26110" r="0" b="0"/>
          <a:stretch>
            <a:fillRect/>
          </a:stretch>
        </p:blipFill>
        <p:spPr>
          <a:xfrm>
            <a:off x="0" y="1866933"/>
            <a:ext cx="12192029" cy="4538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내용 개체 틀 4"/>
          <p:cNvSpPr txBox="1"/>
          <p:nvPr>
            <p:ph type="body" idx="1"/>
          </p:nvPr>
        </p:nvSpPr>
        <p:spPr>
          <a:xfrm>
            <a:off x="907409" y="1337258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가설 2. 나이가 많을수록 심장병일 확률이 높을 것이다. → </a:t>
            </a:r>
            <a:r>
              <a:rPr>
                <a:solidFill>
                  <a:srgbClr val="D54543"/>
                </a:solidFill>
              </a:rPr>
              <a:t>True</a:t>
            </a:r>
          </a:p>
        </p:txBody>
      </p:sp>
      <p:sp>
        <p:nvSpPr>
          <p:cNvPr id="35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PDP를 이용한 가설 확인</a:t>
            </a:r>
          </a:p>
        </p:txBody>
      </p:sp>
      <p:pic>
        <p:nvPicPr>
          <p:cNvPr id="35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46699" r="0" b="0"/>
          <a:stretch>
            <a:fillRect/>
          </a:stretch>
        </p:blipFill>
        <p:spPr>
          <a:xfrm>
            <a:off x="-1" y="2301830"/>
            <a:ext cx="12191845" cy="4048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가설 3. 남성이 여성보다 심장병이 걸릴 확률이 높을 것이다. → </a:t>
            </a:r>
            <a:r>
              <a:rPr>
                <a:solidFill>
                  <a:srgbClr val="D64544"/>
                </a:solidFill>
              </a:rPr>
              <a:t>True</a:t>
            </a:r>
          </a:p>
        </p:txBody>
      </p:sp>
      <p:sp>
        <p:nvSpPr>
          <p:cNvPr id="36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PDP를 이용한 가설 확인</a:t>
            </a:r>
          </a:p>
        </p:txBody>
      </p:sp>
      <p:pic>
        <p:nvPicPr>
          <p:cNvPr id="36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41259" r="0" b="0"/>
          <a:stretch>
            <a:fillRect/>
          </a:stretch>
        </p:blipFill>
        <p:spPr>
          <a:xfrm>
            <a:off x="195857" y="2213054"/>
            <a:ext cx="11800366" cy="4318375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Male"/>
          <p:cNvSpPr txBox="1"/>
          <p:nvPr/>
        </p:nvSpPr>
        <p:spPr>
          <a:xfrm>
            <a:off x="11077788" y="5587493"/>
            <a:ext cx="57853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Male</a:t>
            </a:r>
          </a:p>
        </p:txBody>
      </p:sp>
      <p:sp>
        <p:nvSpPr>
          <p:cNvPr id="364" name="Female"/>
          <p:cNvSpPr txBox="1"/>
          <p:nvPr/>
        </p:nvSpPr>
        <p:spPr>
          <a:xfrm>
            <a:off x="737314" y="5587493"/>
            <a:ext cx="8507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Female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가설4. 담배를 피운 경우 심장병일 확률이 높을 것이다. → </a:t>
            </a:r>
            <a:r>
              <a:rPr>
                <a:solidFill>
                  <a:srgbClr val="D64544"/>
                </a:solidFill>
              </a:rPr>
              <a:t>True</a:t>
            </a:r>
          </a:p>
        </p:txBody>
      </p:sp>
      <p:sp>
        <p:nvSpPr>
          <p:cNvPr id="36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PDP를 이용한 가설 확인</a:t>
            </a:r>
          </a:p>
        </p:txBody>
      </p:sp>
      <p:pic>
        <p:nvPicPr>
          <p:cNvPr id="36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44128" r="0" b="0"/>
          <a:stretch>
            <a:fillRect/>
          </a:stretch>
        </p:blipFill>
        <p:spPr>
          <a:xfrm>
            <a:off x="0" y="1984805"/>
            <a:ext cx="12191965" cy="4302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주제 선정 이유</a:t>
            </a:r>
          </a:p>
        </p:txBody>
      </p:sp>
      <p:sp>
        <p:nvSpPr>
          <p:cNvPr id="91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심장병은 </a:t>
            </a:r>
            <a:r>
              <a:rPr b="1">
                <a:solidFill>
                  <a:srgbClr val="D64544"/>
                </a:solidFill>
              </a:rPr>
              <a:t>조기에 발견</a:t>
            </a:r>
            <a:r>
              <a:t>한다면 적절한 관리를 통해 사망확률이 낮아질 수 있는 질병이다.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가설 5.걷기 불편한 경우 심장병일 확률이 높을 것이다. → </a:t>
            </a:r>
            <a:r>
              <a:rPr>
                <a:solidFill>
                  <a:srgbClr val="D64544"/>
                </a:solidFill>
              </a:rPr>
              <a:t>True</a:t>
            </a:r>
          </a:p>
        </p:txBody>
      </p:sp>
      <p:sp>
        <p:nvSpPr>
          <p:cNvPr id="37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PDP를 이용한 가설 확인</a:t>
            </a:r>
          </a:p>
        </p:txBody>
      </p:sp>
      <p:pic>
        <p:nvPicPr>
          <p:cNvPr id="37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39716" r="0" b="0"/>
          <a:stretch>
            <a:fillRect/>
          </a:stretch>
        </p:blipFill>
        <p:spPr>
          <a:xfrm>
            <a:off x="-1" y="1942486"/>
            <a:ext cx="12192033" cy="4642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심장병이 </a:t>
            </a:r>
            <a:r>
              <a:rPr>
                <a:solidFill>
                  <a:srgbClr val="EA365B"/>
                </a:solidFill>
              </a:rPr>
              <a:t>있다</a:t>
            </a:r>
            <a:r>
              <a:t>고 예측된 경우 </a:t>
            </a:r>
            <a:r>
              <a:rPr>
                <a:solidFill>
                  <a:srgbClr val="EB365B"/>
                </a:solidFill>
              </a:rPr>
              <a:t>(3.84)</a:t>
            </a:r>
            <a:endParaRPr>
              <a:solidFill>
                <a:srgbClr val="EB365B"/>
              </a:solidFill>
            </a:endParaR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실제로 심장병이 </a:t>
            </a:r>
            <a:r>
              <a:rPr>
                <a:solidFill>
                  <a:srgbClr val="EA365B"/>
                </a:solidFill>
              </a:rPr>
              <a:t>있는</a:t>
            </a:r>
            <a:r>
              <a:t> 환자이다.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뇌졸증이 가장 크게 영향을 미쳤으며 신장질환, 건강상태, 당뇨병, 담배 등 여러가지 요인들이 고려되어 심장병이 있다고 판단 되었다.</a:t>
            </a:r>
          </a:p>
        </p:txBody>
      </p:sp>
      <p:sp>
        <p:nvSpPr>
          <p:cNvPr id="37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가상 시나리오</a:t>
            </a:r>
          </a:p>
        </p:txBody>
      </p:sp>
      <p:pic>
        <p:nvPicPr>
          <p:cNvPr id="37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6600" r="0" b="0"/>
          <a:stretch>
            <a:fillRect/>
          </a:stretch>
        </p:blipFill>
        <p:spPr>
          <a:xfrm>
            <a:off x="831850" y="1744879"/>
            <a:ext cx="10528300" cy="1340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7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가상 시나리오</a:t>
            </a:r>
          </a:p>
        </p:txBody>
      </p:sp>
      <p:pic>
        <p:nvPicPr>
          <p:cNvPr id="38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168" y="1295792"/>
            <a:ext cx="7296912" cy="5550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심장병이 </a:t>
            </a:r>
            <a:r>
              <a:rPr>
                <a:solidFill>
                  <a:srgbClr val="4286DE"/>
                </a:solidFill>
              </a:rPr>
              <a:t>없다</a:t>
            </a:r>
            <a:r>
              <a:t>고 예측된 경우 </a:t>
            </a:r>
            <a:r>
              <a:rPr>
                <a:solidFill>
                  <a:srgbClr val="4286DE"/>
                </a:solidFill>
              </a:rPr>
              <a:t>(-2.27)</a:t>
            </a:r>
          </a:p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실제로 심장병이 </a:t>
            </a:r>
            <a:r>
              <a:rPr>
                <a:solidFill>
                  <a:srgbClr val="4286DE"/>
                </a:solidFill>
              </a:rPr>
              <a:t>없는</a:t>
            </a:r>
            <a:r>
              <a:t> 환자이다.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BMI 수치와 MentalHealth가 악영향을 주었다.</a:t>
            </a:r>
          </a:p>
        </p:txBody>
      </p:sp>
      <p:sp>
        <p:nvSpPr>
          <p:cNvPr id="38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가상 시나리오</a:t>
            </a:r>
          </a:p>
        </p:txBody>
      </p:sp>
      <p:pic>
        <p:nvPicPr>
          <p:cNvPr id="38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1816404"/>
            <a:ext cx="12192000" cy="115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가상 시나리오</a:t>
            </a:r>
          </a:p>
        </p:txBody>
      </p:sp>
      <p:pic>
        <p:nvPicPr>
          <p:cNvPr id="38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2200" y="1283642"/>
            <a:ext cx="7326644" cy="5572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심장병이 </a:t>
            </a:r>
            <a:r>
              <a:rPr>
                <a:solidFill>
                  <a:srgbClr val="EA365B"/>
                </a:solidFill>
              </a:rPr>
              <a:t>있다</a:t>
            </a:r>
            <a:r>
              <a:t>고 예측된 경우 </a:t>
            </a:r>
            <a:r>
              <a:rPr>
                <a:solidFill>
                  <a:srgbClr val="EA365B"/>
                </a:solidFill>
              </a:rPr>
              <a:t>(0.71)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실제는 심장병이 </a:t>
            </a:r>
            <a:r>
              <a:rPr>
                <a:solidFill>
                  <a:srgbClr val="4286DE"/>
                </a:solidFill>
              </a:rPr>
              <a:t>없는</a:t>
            </a:r>
            <a:r>
              <a:t> 환자이다.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나이, 평균 건강, 육체 건강, 천식이 판단에 고려되었다.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실제로 심장병이 있을 위험이 있기 때문에 추가 검진을 받아보는 것이 좋을 것으로 판단할 수 있다.</a:t>
            </a:r>
          </a:p>
        </p:txBody>
      </p:sp>
      <p:sp>
        <p:nvSpPr>
          <p:cNvPr id="39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가상 시나리오</a:t>
            </a:r>
          </a:p>
        </p:txBody>
      </p:sp>
      <p:pic>
        <p:nvPicPr>
          <p:cNvPr id="39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1735552"/>
            <a:ext cx="11836400" cy="135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9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가상 시나리오</a:t>
            </a:r>
          </a:p>
        </p:txBody>
      </p:sp>
      <p:pic>
        <p:nvPicPr>
          <p:cNvPr id="39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4100" y="1266091"/>
            <a:ext cx="7343353" cy="5585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279734" indent="-279734" defTabSz="425195">
              <a:spcBef>
                <a:spcPts val="0"/>
              </a:spcBef>
              <a:buSzPct val="100000"/>
              <a:buChar char="•"/>
              <a:defRPr b="1" i="0" sz="279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심장병이 </a:t>
            </a:r>
            <a:r>
              <a:rPr>
                <a:solidFill>
                  <a:srgbClr val="4286DE"/>
                </a:solidFill>
              </a:rPr>
              <a:t>없다</a:t>
            </a:r>
            <a:r>
              <a:t>고 예측된 경우 </a:t>
            </a:r>
            <a:r>
              <a:rPr>
                <a:solidFill>
                  <a:srgbClr val="4286DE"/>
                </a:solidFill>
              </a:rPr>
              <a:t>(- 0.97)</a:t>
            </a:r>
            <a:endParaRPr>
              <a:solidFill>
                <a:srgbClr val="4286DE"/>
              </a:solidFill>
            </a:endParaRPr>
          </a:p>
          <a:p>
            <a:pPr marL="0" indent="0" defTabSz="425195">
              <a:spcBef>
                <a:spcPts val="0"/>
              </a:spcBef>
              <a:defRPr b="1" i="0" sz="279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25195">
              <a:spcBef>
                <a:spcPts val="0"/>
              </a:spcBef>
              <a:defRPr b="1" i="0" sz="279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25195">
              <a:spcBef>
                <a:spcPts val="0"/>
              </a:spcBef>
              <a:defRPr b="1" i="0" sz="279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25195">
              <a:spcBef>
                <a:spcPts val="0"/>
              </a:spcBef>
              <a:defRPr b="1" i="0" sz="279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79734" indent="-279734" defTabSz="425195">
              <a:spcBef>
                <a:spcPts val="0"/>
              </a:spcBef>
              <a:buSzPct val="100000"/>
              <a:buChar char="•"/>
              <a:defRPr b="1" i="0" sz="279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실제는 심장병이 </a:t>
            </a:r>
            <a:r>
              <a:rPr>
                <a:solidFill>
                  <a:srgbClr val="EA365B"/>
                </a:solidFill>
              </a:rPr>
              <a:t>있는</a:t>
            </a:r>
            <a:r>
              <a:t> 환자이다.</a:t>
            </a:r>
          </a:p>
          <a:p>
            <a:pPr marL="279734" indent="-279734" defTabSz="425195">
              <a:spcBef>
                <a:spcPts val="0"/>
              </a:spcBef>
              <a:buSzPct val="100000"/>
              <a:buChar char="•"/>
              <a:defRPr b="1" i="0" sz="279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실제로 심장병일 위험이 있기 때문에 추가 검진을 받아보는 것이 좋을 것으로 판단할 수 있다.</a:t>
            </a:r>
          </a:p>
          <a:p>
            <a:pPr marL="279734" indent="-279734" defTabSz="425195">
              <a:spcBef>
                <a:spcPts val="0"/>
              </a:spcBef>
              <a:buSzPct val="100000"/>
              <a:buChar char="•"/>
              <a:defRPr b="1" i="0" sz="279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79734" indent="-279734" defTabSz="425195">
              <a:spcBef>
                <a:spcPts val="0"/>
              </a:spcBef>
              <a:buSzPct val="100000"/>
              <a:buChar char="•"/>
              <a:defRPr b="1" i="0" sz="279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이렇게 심장병이 없다고 예측이 되어도 결과를 확인해보고 최종적인 판단을 내려야 한다.</a:t>
            </a:r>
          </a:p>
        </p:txBody>
      </p:sp>
      <p:sp>
        <p:nvSpPr>
          <p:cNvPr id="39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가상 시나리오</a:t>
            </a:r>
          </a:p>
        </p:txBody>
      </p:sp>
      <p:pic>
        <p:nvPicPr>
          <p:cNvPr id="40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25533"/>
            <a:ext cx="12192001" cy="1133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40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가상 시나리오</a:t>
            </a:r>
          </a:p>
        </p:txBody>
      </p:sp>
      <p:pic>
        <p:nvPicPr>
          <p:cNvPr id="40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1815" y="1269874"/>
            <a:ext cx="7308370" cy="5570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내용 개체 틀 4"/>
          <p:cNvSpPr txBox="1"/>
          <p:nvPr>
            <p:ph type="body" idx="1"/>
          </p:nvPr>
        </p:nvSpPr>
        <p:spPr>
          <a:xfrm>
            <a:off x="722253" y="1251010"/>
            <a:ext cx="10747494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0" indent="0" defTabSz="457200">
              <a:spcBef>
                <a:spcPts val="0"/>
              </a:spcBef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심장병이 아니지만 심장병이라고 판단하는 경우가 증가했다.</a:t>
            </a:r>
            <a:br/>
            <a:r>
              <a:t>→ </a:t>
            </a:r>
            <a:r>
              <a:rPr>
                <a:solidFill>
                  <a:srgbClr val="D64544"/>
                </a:solidFill>
              </a:rPr>
              <a:t>추가 검사</a:t>
            </a:r>
            <a:r>
              <a:t>를 통해 정정할 수 있으나 </a:t>
            </a:r>
            <a:r>
              <a:rPr>
                <a:solidFill>
                  <a:srgbClr val="D64544"/>
                </a:solidFill>
              </a:rPr>
              <a:t>추가 비용이 발생한다</a:t>
            </a:r>
            <a:r>
              <a:t>.</a:t>
            </a: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00789" indent="-300789" defTabSz="457200">
              <a:spcBef>
                <a:spcPts val="0"/>
              </a:spcBef>
              <a:buSzPct val="100000"/>
              <a:buChar char="•"/>
              <a:defRPr b="1" i="0" sz="3000">
                <a:solidFill>
                  <a:srgbClr val="3735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심장병이지만 심장병이 아니라고 판단하는 경우도 존재한다.</a:t>
            </a:r>
            <a:br/>
            <a:r>
              <a:t>→가상 시나리오에서 보여주었듯이 </a:t>
            </a:r>
            <a:r>
              <a:rPr>
                <a:solidFill>
                  <a:srgbClr val="D64544"/>
                </a:solidFill>
              </a:rPr>
              <a:t>각 환자 별로 의사선생님이</a:t>
            </a:r>
            <a:br/>
            <a:r>
              <a:t>   </a:t>
            </a:r>
            <a:r>
              <a:rPr>
                <a:solidFill>
                  <a:srgbClr val="D64544"/>
                </a:solidFill>
              </a:rPr>
              <a:t>추가적인 판단</a:t>
            </a:r>
            <a:r>
              <a:t>을 해야 한다. (판단의 도움이 될 수 있다.)</a:t>
            </a:r>
          </a:p>
        </p:txBody>
      </p:sp>
      <p:sp>
        <p:nvSpPr>
          <p:cNvPr id="40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모델의 한계점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주제 선정 이유</a:t>
            </a:r>
          </a:p>
        </p:txBody>
      </p:sp>
      <p:sp>
        <p:nvSpPr>
          <p:cNvPr id="94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513644" indent="-513644" defTabSz="355600">
              <a:spcBef>
                <a:spcPts val="0"/>
              </a:spcBef>
              <a:buSzPct val="100000"/>
              <a:buFont typeface="Menlo Regular"/>
              <a:buChar char="•"/>
              <a:defRPr i="0" sz="40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따라서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심장병을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조기에</a:t>
            </a:r>
            <a:r>
              <a:rPr b="1">
                <a:solidFill>
                  <a:srgbClr val="D645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발견</a:t>
            </a:r>
            <a:r>
              <a:t>하고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악영향을</a:t>
            </a:r>
            <a:r>
              <a:rPr b="1">
                <a:solidFill>
                  <a:srgbClr val="D645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미치는</a:t>
            </a:r>
            <a:r>
              <a:rPr b="1">
                <a:solidFill>
                  <a:srgbClr val="D645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요인</a:t>
            </a:r>
            <a:r>
              <a:t>을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감지하고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예방하는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것은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의료에서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매우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중요하다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제목 4"/>
          <p:cNvSpPr txBox="1"/>
          <p:nvPr>
            <p:ph type="title"/>
          </p:nvPr>
        </p:nvSpPr>
        <p:spPr>
          <a:xfrm>
            <a:off x="5876744" y="2242867"/>
            <a:ext cx="5648381" cy="2507219"/>
          </a:xfrm>
          <a:prstGeom prst="rect">
            <a:avLst/>
          </a:prstGeom>
        </p:spPr>
        <p:txBody>
          <a:bodyPr/>
          <a:lstStyle/>
          <a:p>
            <a:pPr/>
            <a:r>
              <a:t>THANK</a:t>
            </a:r>
            <a:br/>
            <a:r>
              <a:t>YOU</a:t>
            </a:r>
          </a:p>
        </p:txBody>
      </p:sp>
      <p:sp>
        <p:nvSpPr>
          <p:cNvPr id="410" name="Email : eastsun0509@gmail.com…"/>
          <p:cNvSpPr txBox="1"/>
          <p:nvPr/>
        </p:nvSpPr>
        <p:spPr>
          <a:xfrm>
            <a:off x="-10649" y="6154696"/>
            <a:ext cx="6996019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Email :</a:t>
            </a: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eastsun0509@gmail.com</a:t>
            </a:r>
          </a:p>
          <a:p>
            <a:pPr marL="180473" indent="-180473">
              <a:buSzPct val="60000"/>
              <a:buBlip>
                <a:blip r:embed="rId3"/>
              </a:buBlip>
              <a:defRPr sz="2000"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Github :</a:t>
            </a: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https://github.com/An-Dongsun/Section2-Project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1"/>
          <p:cNvGrpSpPr/>
          <p:nvPr/>
        </p:nvGrpSpPr>
        <p:grpSpPr>
          <a:xfrm>
            <a:off x="2265251" y="2779877"/>
            <a:ext cx="4524848" cy="624571"/>
            <a:chOff x="0" y="0"/>
            <a:chExt cx="4524847" cy="624569"/>
          </a:xfrm>
        </p:grpSpPr>
        <p:sp>
          <p:nvSpPr>
            <p:cNvPr id="96" name="Text Box 5"/>
            <p:cNvSpPr/>
            <p:nvPr/>
          </p:nvSpPr>
          <p:spPr>
            <a:xfrm>
              <a:off x="0" y="624569"/>
              <a:ext cx="45248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>
              <a:lvl1pPr defTabSz="995490">
                <a:defRPr b="1"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해결하고자 하는 문제</a:t>
              </a:r>
            </a:p>
          </p:txBody>
        </p:sp>
        <p:sp>
          <p:nvSpPr>
            <p:cNvPr id="97" name="Text Box 4"/>
            <p:cNvSpPr/>
            <p:nvPr/>
          </p:nvSpPr>
          <p:spPr>
            <a:xfrm>
              <a:off x="0" y="0"/>
              <a:ext cx="935888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>
              <a:lvl1pPr defTabSz="995490">
                <a:defRPr b="1" sz="3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02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해결하고자 하는 문제</a:t>
            </a:r>
          </a:p>
        </p:txBody>
      </p:sp>
      <p:sp>
        <p:nvSpPr>
          <p:cNvPr id="101" name="내용 개체 틀 4"/>
          <p:cNvSpPr txBox="1"/>
          <p:nvPr>
            <p:ph type="body" idx="1"/>
          </p:nvPr>
        </p:nvSpPr>
        <p:spPr>
          <a:xfrm>
            <a:off x="609601" y="1485235"/>
            <a:ext cx="10837157" cy="482341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0" indent="0" defTabSz="355600">
              <a:spcBef>
                <a:spcPts val="0"/>
              </a:spcBef>
              <a:defRPr b="1" i="0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/>
              <a:t>🎯</a:t>
            </a:r>
            <a:r>
              <a:t> Main : 새로운 환자의 설문조사 결과를 바탕으로 </a:t>
            </a:r>
            <a:r>
              <a:rPr>
                <a:solidFill>
                  <a:srgbClr val="D64544"/>
                </a:solidFill>
              </a:rPr>
              <a:t>심장병의 유무를 예측</a:t>
            </a:r>
            <a:r>
              <a:t>하는 모델을 만든다.</a:t>
            </a:r>
          </a:p>
          <a:p>
            <a:pPr marL="0" indent="0" defTabSz="355600">
              <a:spcBef>
                <a:spcPts val="0"/>
              </a:spcBef>
              <a:defRPr b="1" i="0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0" indent="0" defTabSz="355600">
              <a:spcBef>
                <a:spcPts val="0"/>
              </a:spcBef>
              <a:defRPr b="1" i="0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0" indent="0" defTabSz="355600">
              <a:spcBef>
                <a:spcPts val="0"/>
              </a:spcBef>
              <a:defRPr b="1" i="0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0" indent="0" defTabSz="355600">
              <a:spcBef>
                <a:spcPts val="0"/>
              </a:spcBef>
              <a:defRPr b="1" i="0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+mj-lt"/>
                <a:ea typeface="+mj-ea"/>
                <a:cs typeface="+mj-cs"/>
                <a:sym typeface="Helvetica"/>
              </a:rPr>
              <a:t>🎯</a:t>
            </a:r>
            <a:r>
              <a:t> Sub : 모델을 해석해서 </a:t>
            </a:r>
            <a:r>
              <a:rPr b="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심장병에</a:t>
            </a:r>
            <a:r>
              <a:t> </a:t>
            </a:r>
            <a:r>
              <a:rPr b="0"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악영향을</a:t>
            </a:r>
            <a:r>
              <a:rPr>
                <a:solidFill>
                  <a:srgbClr val="D64544"/>
                </a:solidFill>
              </a:rPr>
              <a:t> </a:t>
            </a:r>
            <a:r>
              <a:rPr b="0"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미치는</a:t>
            </a:r>
            <a:r>
              <a:rPr>
                <a:solidFill>
                  <a:srgbClr val="D64544"/>
                </a:solidFill>
              </a:rPr>
              <a:t> </a:t>
            </a:r>
            <a:r>
              <a:rPr b="0"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요인과</a:t>
            </a:r>
            <a:r>
              <a:rPr>
                <a:solidFill>
                  <a:srgbClr val="D64544"/>
                </a:solidFill>
              </a:rPr>
              <a:t> </a:t>
            </a:r>
            <a:r>
              <a:rPr b="0"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심장병을</a:t>
            </a:r>
            <a:r>
              <a:rPr>
                <a:solidFill>
                  <a:srgbClr val="D64544"/>
                </a:solidFill>
              </a:rPr>
              <a:t> </a:t>
            </a:r>
            <a:r>
              <a:rPr b="0"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예방하는</a:t>
            </a:r>
            <a:r>
              <a:rPr>
                <a:solidFill>
                  <a:srgbClr val="D64544"/>
                </a:solidFill>
              </a:rPr>
              <a:t> </a:t>
            </a:r>
            <a:r>
              <a:rPr b="0"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요인을</a:t>
            </a:r>
            <a:r>
              <a:rPr>
                <a:solidFill>
                  <a:srgbClr val="D64544"/>
                </a:solidFill>
              </a:rPr>
              <a:t> </a:t>
            </a:r>
            <a:r>
              <a:rPr b="0">
                <a:solidFill>
                  <a:srgbClr val="D6454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파악</a:t>
            </a:r>
            <a:r>
              <a:t>한</a:t>
            </a:r>
            <a:r>
              <a:rPr b="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다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"/>
          <p:cNvGrpSpPr/>
          <p:nvPr/>
        </p:nvGrpSpPr>
        <p:grpSpPr>
          <a:xfrm>
            <a:off x="2265251" y="2779877"/>
            <a:ext cx="3383594" cy="624571"/>
            <a:chOff x="0" y="0"/>
            <a:chExt cx="3383593" cy="624569"/>
          </a:xfrm>
        </p:grpSpPr>
        <p:sp>
          <p:nvSpPr>
            <p:cNvPr id="105" name="Text Box 5"/>
            <p:cNvSpPr/>
            <p:nvPr/>
          </p:nvSpPr>
          <p:spPr>
            <a:xfrm>
              <a:off x="0" y="624569"/>
              <a:ext cx="338359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>
              <a:lvl1pPr defTabSz="995490">
                <a:defRPr b="1"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데이터 설명</a:t>
              </a:r>
            </a:p>
          </p:txBody>
        </p:sp>
        <p:sp>
          <p:nvSpPr>
            <p:cNvPr id="106" name="Text Box 4"/>
            <p:cNvSpPr/>
            <p:nvPr/>
          </p:nvSpPr>
          <p:spPr>
            <a:xfrm>
              <a:off x="0" y="0"/>
              <a:ext cx="935888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09" tIns="45709" rIns="45709" bIns="45709" numCol="1" anchor="t">
              <a:spAutoFit/>
            </a:bodyPr>
            <a:lstStyle>
              <a:lvl1pPr defTabSz="995490">
                <a:defRPr b="1" sz="3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108" name="Text Box 9"/>
          <p:cNvSpPr txBox="1"/>
          <p:nvPr/>
        </p:nvSpPr>
        <p:spPr>
          <a:xfrm>
            <a:off x="6270399" y="2553850"/>
            <a:ext cx="5063709" cy="240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9" tIns="45709" rIns="45709" bIns="45709">
            <a:spAutoFit/>
          </a:bodyPr>
          <a:lstStyle/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Data collection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Data set 설명</a:t>
            </a:r>
          </a:p>
          <a:p>
            <a:pPr indent="-228553" defTabSz="914216">
              <a:lnSpc>
                <a:spcPct val="200000"/>
              </a:lnSpc>
              <a:buSzPct val="100000"/>
              <a:buAutoNum type="arabicPeriod" startAt="1"/>
              <a:defRPr b="1" sz="3000">
                <a:solidFill>
                  <a:srgbClr val="FFFFFF"/>
                </a:solidFill>
              </a:defRPr>
            </a:pPr>
            <a:r>
              <a:t>설문 답변 항목(feature) 설명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